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5447" r:id="rId4"/>
  </p:sldMasterIdLst>
  <p:notesMasterIdLst>
    <p:notesMasterId r:id="rId21"/>
  </p:notesMasterIdLst>
  <p:handoutMasterIdLst>
    <p:handoutMasterId r:id="rId22"/>
  </p:handoutMasterIdLst>
  <p:sldIdLst>
    <p:sldId id="2147479540" r:id="rId5"/>
    <p:sldId id="2051" r:id="rId6"/>
    <p:sldId id="2147479552" r:id="rId7"/>
    <p:sldId id="2076137993" r:id="rId8"/>
    <p:sldId id="2147479590" r:id="rId9"/>
    <p:sldId id="2147479591" r:id="rId10"/>
    <p:sldId id="2147479592" r:id="rId11"/>
    <p:sldId id="2147479593" r:id="rId12"/>
    <p:sldId id="2147479555" r:id="rId13"/>
    <p:sldId id="1660" r:id="rId14"/>
    <p:sldId id="1716" r:id="rId15"/>
    <p:sldId id="2147479589" r:id="rId16"/>
    <p:sldId id="2147479598" r:id="rId17"/>
    <p:sldId id="2147479569" r:id="rId18"/>
    <p:sldId id="2147479599" r:id="rId19"/>
    <p:sldId id="2147479547" r:id="rId20"/>
  </p:sldIdLst>
  <p:sldSz cx="12192000" cy="6858000"/>
  <p:notesSz cx="6858000" cy="9144000"/>
  <p:embeddedFontLst>
    <p:embeddedFont>
      <p:font typeface="Consolas" panose="020B0609020204030204" pitchFamily="49" charset="0"/>
      <p:regular r:id="rId23"/>
      <p:bold r:id="rId24"/>
      <p:italic r:id="rId25"/>
      <p:boldItalic r:id="rId26"/>
    </p:embeddedFont>
    <p:embeddedFont>
      <p:font typeface="Segoe Sans Text" pitchFamily="2" charset="0"/>
      <p:regular r:id="rId27"/>
      <p:bold r:id="rId28"/>
      <p:italic r:id="rId29"/>
      <p:boldItalic r:id="rId30"/>
    </p:embeddedFont>
    <p:embeddedFont>
      <p:font typeface="Segoe Sans Text Semibold" pitchFamily="2" charset="0"/>
      <p:regular r:id="rId31"/>
      <p:bold r:id="rId32"/>
      <p:boldItalic r:id="rId33"/>
    </p:embeddedFont>
    <p:embeddedFont>
      <p:font typeface="Segoe UI" panose="020B0502040204020203" pitchFamily="34" charset="0"/>
      <p:regular r:id="rId34"/>
      <p:bold r:id="rId35"/>
      <p:italic r:id="rId36"/>
      <p:boldItalic r:id="rId37"/>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364C"/>
    <a:srgbClr val="C03BC4"/>
    <a:srgbClr val="E8E6DF"/>
    <a:srgbClr val="F4F3F5"/>
    <a:srgbClr val="0078D4"/>
    <a:srgbClr val="F0F0F0"/>
    <a:srgbClr val="8C8279"/>
    <a:srgbClr val="FFB900"/>
    <a:srgbClr val="091F2C"/>
    <a:srgbClr val="2A44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1" autoAdjust="0"/>
    <p:restoredTop sz="83910" autoAdjust="0"/>
  </p:normalViewPr>
  <p:slideViewPr>
    <p:cSldViewPr snapToGrid="0">
      <p:cViewPr varScale="1">
        <p:scale>
          <a:sx n="112" d="100"/>
          <a:sy n="112" d="100"/>
        </p:scale>
        <p:origin x="768" y="324"/>
      </p:cViewPr>
      <p:guideLst/>
    </p:cSldViewPr>
  </p:slideViewPr>
  <p:outlineViewPr>
    <p:cViewPr>
      <p:scale>
        <a:sx n="33" d="100"/>
        <a:sy n="33" d="100"/>
      </p:scale>
      <p:origin x="0" y="-2334"/>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0" d="100"/>
          <a:sy n="80" d="100"/>
        </p:scale>
        <p:origin x="306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3C4-4C71-825D-847CE33C8016}"/>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3C4-4C71-825D-847CE33C8016}"/>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3C4-4C71-825D-847CE33C8016}"/>
            </c:ext>
          </c:extLst>
        </c:ser>
        <c:dLbls>
          <c:showLegendKey val="0"/>
          <c:showVal val="0"/>
          <c:showCatName val="0"/>
          <c:showSerName val="0"/>
          <c:showPercent val="0"/>
          <c:showBubbleSize val="0"/>
        </c:dLbls>
        <c:gapWidth val="219"/>
        <c:overlap val="-27"/>
        <c:axId val="531675007"/>
        <c:axId val="531668351"/>
      </c:barChart>
      <c:catAx>
        <c:axId val="5316750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1668351"/>
        <c:crosses val="autoZero"/>
        <c:auto val="1"/>
        <c:lblAlgn val="ctr"/>
        <c:lblOffset val="100"/>
        <c:noMultiLvlLbl val="0"/>
      </c:catAx>
      <c:valAx>
        <c:axId val="5316683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1675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4/18/2025 7:20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4/18/2025 7:20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4/18/2025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51662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FBE8A-8A98-BE72-B7D3-C7B39D892E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82C9C-4BE4-F343-DA8A-41BDBBADF4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88FFD-060B-7E33-6CBD-EABFF9D064D7}"/>
              </a:ext>
            </a:extLst>
          </p:cNvPr>
          <p:cNvSpPr>
            <a:spLocks noGrp="1"/>
          </p:cNvSpPr>
          <p:nvPr>
            <p:ph type="body" idx="1"/>
          </p:nvPr>
        </p:nvSpPr>
        <p:spPr/>
        <p:txBody>
          <a:bodyPr/>
          <a:lstStyle/>
          <a:p>
            <a:r>
              <a:rPr lang="en-US" b="0" i="0" dirty="0">
                <a:solidFill>
                  <a:srgbClr val="424242"/>
                </a:solidFill>
                <a:effectLst/>
                <a:latin typeface="Segoe UI" panose="020B0502040204020203" pitchFamily="34" charset="0"/>
              </a:rPr>
              <a:t>P1. water, fire, or intricate action sequences may not behave as expected according to real-world physics</a:t>
            </a:r>
          </a:p>
          <a:p>
            <a:r>
              <a:rPr lang="en-US" b="0" i="0" dirty="0">
                <a:solidFill>
                  <a:srgbClr val="424242"/>
                </a:solidFill>
                <a:effectLst/>
                <a:latin typeface="Segoe UI" panose="020B0502040204020203" pitchFamily="34" charset="0"/>
              </a:rPr>
              <a:t>P2. Biting a cookie and the cookie comes out whole or a bite of cereal and the spoon still has cereal.</a:t>
            </a:r>
          </a:p>
          <a:p>
            <a:endParaRPr lang="en-US" b="0" i="0" dirty="0">
              <a:solidFill>
                <a:srgbClr val="424242"/>
              </a:solidFill>
              <a:effectLst/>
              <a:latin typeface="Segoe UI" panose="020B0502040204020203" pitchFamily="34" charset="0"/>
            </a:endParaRPr>
          </a:p>
          <a:p>
            <a:pPr algn="l">
              <a:buFont typeface="Arial" panose="020B0604020202020204" pitchFamily="34" charset="0"/>
              <a:buNone/>
            </a:pPr>
            <a:r>
              <a:rPr lang="en-US" b="0" i="0" dirty="0">
                <a:solidFill>
                  <a:srgbClr val="424242"/>
                </a:solidFill>
                <a:effectLst/>
                <a:latin typeface="Segoe UI" panose="020B0502040204020203" pitchFamily="34" charset="0"/>
              </a:rPr>
              <a:t>T1.Sora sometimes misinterprets spatial instructions, such as distinguishing between “left” and “right,” or understanding precise relative positions of objects and characters.</a:t>
            </a:r>
          </a:p>
          <a:p>
            <a:pPr algn="l">
              <a:buFont typeface="Arial" panose="020B0604020202020204" pitchFamily="34" charset="0"/>
              <a:buNone/>
            </a:pPr>
            <a:r>
              <a:rPr lang="en-US" b="0" i="0" dirty="0">
                <a:solidFill>
                  <a:srgbClr val="424242"/>
                </a:solidFill>
                <a:effectLst/>
                <a:latin typeface="Segoe UI" panose="020B0502040204020203" pitchFamily="34" charset="0"/>
              </a:rPr>
              <a:t>T2. The model can struggle with prompts requiring complex, time-dependent events, like tracking a precise camera movement or a sequence of actions unfolding step-by-step.</a:t>
            </a:r>
          </a:p>
          <a:p>
            <a:pPr>
              <a:lnSpc>
                <a:spcPts val="1425"/>
              </a:lnSpc>
              <a:buNone/>
            </a:pPr>
            <a:r>
              <a:rPr lang="en-US" b="0" i="0" dirty="0">
                <a:solidFill>
                  <a:srgbClr val="424242"/>
                </a:solidFill>
                <a:effectLst/>
                <a:latin typeface="Segoe UI" panose="020B0502040204020203" pitchFamily="34" charset="0"/>
              </a:rPr>
              <a:t>T3. Keeping a character’s appearance or the visual style consistently the same across scenes or shots, especially when a character temporarily leaves the frame, is still challenging</a:t>
            </a:r>
            <a:br>
              <a:rPr lang="en-US" b="0" i="0" dirty="0">
                <a:solidFill>
                  <a:srgbClr val="424242"/>
                </a:solidFill>
                <a:effectLst/>
                <a:latin typeface="Segoe UI" panose="020B0502040204020203" pitchFamily="34" charset="0"/>
              </a:rPr>
            </a:br>
            <a:br>
              <a:rPr lang="en-US" b="0" i="0" dirty="0">
                <a:solidFill>
                  <a:srgbClr val="424242"/>
                </a:solidFill>
                <a:effectLst/>
                <a:latin typeface="Segoe UI" panose="020B0502040204020203" pitchFamily="34" charset="0"/>
              </a:rPr>
            </a:br>
            <a:r>
              <a:rPr lang="en-US" b="0" i="0" dirty="0">
                <a:solidFill>
                  <a:srgbClr val="424242"/>
                </a:solidFill>
                <a:effectLst/>
                <a:latin typeface="Segoe UI" panose="020B0502040204020203" pitchFamily="34" charset="0"/>
              </a:rPr>
              <a:t>P1. The model may miss subtleties in highly detailed or nuanced prompts, especially if the request involves rare or ambiguous concepts.</a:t>
            </a:r>
            <a:br>
              <a:rPr lang="en-US" b="0" i="0" dirty="0">
                <a:solidFill>
                  <a:srgbClr val="424242"/>
                </a:solidFill>
                <a:effectLst/>
                <a:latin typeface="Segoe UI" panose="020B0502040204020203" pitchFamily="34" charset="0"/>
              </a:rPr>
            </a:br>
            <a:r>
              <a:rPr lang="en-US" b="0" i="0" dirty="0">
                <a:solidFill>
                  <a:srgbClr val="424242"/>
                </a:solidFill>
                <a:effectLst/>
                <a:latin typeface="Segoe UI" panose="020B0502040204020203" pitchFamily="34" charset="0"/>
              </a:rPr>
              <a:t>P2.  Users can’t always guide the model with fine precision regarding motion, expressions, or detailed scene layout.</a:t>
            </a:r>
            <a:br>
              <a:rPr lang="en-US" b="0" i="0" dirty="0">
                <a:solidFill>
                  <a:srgbClr val="424242"/>
                </a:solidFill>
                <a:effectLst/>
                <a:latin typeface="Segoe UI" panose="020B0502040204020203" pitchFamily="34" charset="0"/>
              </a:rPr>
            </a:br>
            <a:br>
              <a:rPr lang="en-US" b="0" i="0" dirty="0">
                <a:solidFill>
                  <a:srgbClr val="424242"/>
                </a:solidFill>
                <a:effectLst/>
                <a:latin typeface="Segoe UI" panose="020B0502040204020203" pitchFamily="34" charset="0"/>
              </a:rPr>
            </a:br>
            <a:r>
              <a:rPr lang="en-US" b="0" i="0" dirty="0">
                <a:solidFill>
                  <a:srgbClr val="424242"/>
                </a:solidFill>
                <a:effectLst/>
                <a:latin typeface="Segoe UI" panose="020B0502040204020203" pitchFamily="34" charset="0"/>
              </a:rPr>
              <a:t>Q1. </a:t>
            </a:r>
            <a:r>
              <a:rPr lang="en-US" b="0" dirty="0">
                <a:solidFill>
                  <a:srgbClr val="B5CEA8"/>
                </a:solidFill>
                <a:effectLst/>
                <a:latin typeface="Consolas" panose="020B0609020204030204" pitchFamily="49" charset="0"/>
              </a:rPr>
              <a:t>360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360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640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360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480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480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854</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480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720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720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1280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720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1920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1080</a:t>
            </a:r>
            <a:r>
              <a:rPr lang="en-US" b="0" dirty="0">
                <a:solidFill>
                  <a:srgbClr val="CCCCCC"/>
                </a:solidFill>
                <a:effectLst/>
                <a:latin typeface="Consolas" panose="020B0609020204030204" pitchFamily="49" charset="0"/>
              </a:rPr>
              <a:t>)</a:t>
            </a:r>
            <a:br>
              <a:rPr lang="en-US" b="0" i="0" dirty="0">
                <a:solidFill>
                  <a:srgbClr val="424242"/>
                </a:solidFill>
                <a:effectLst/>
                <a:latin typeface="Segoe UI" panose="020B0502040204020203" pitchFamily="34" charset="0"/>
              </a:rPr>
            </a:br>
            <a:r>
              <a:rPr lang="en-US" b="0" i="0" dirty="0">
                <a:solidFill>
                  <a:srgbClr val="424242"/>
                </a:solidFill>
                <a:effectLst/>
                <a:latin typeface="Segoe UI" panose="020B0502040204020203" pitchFamily="34" charset="0"/>
              </a:rPr>
              <a:t>Q2. Recommend to stay around 5-7 seconds.</a:t>
            </a:r>
          </a:p>
          <a:p>
            <a:pPr>
              <a:lnSpc>
                <a:spcPts val="1425"/>
              </a:lnSpc>
              <a:buNone/>
            </a:pPr>
            <a:r>
              <a:rPr lang="en-US" b="0" i="0" dirty="0">
                <a:solidFill>
                  <a:srgbClr val="424242"/>
                </a:solidFill>
                <a:effectLst/>
                <a:latin typeface="Segoe UI" panose="020B0502040204020203" pitchFamily="34" charset="0"/>
              </a:rPr>
              <a:t>Q3. Can ask for things like </a:t>
            </a:r>
            <a:r>
              <a:rPr lang="en-US" b="0" i="0" dirty="0" err="1">
                <a:solidFill>
                  <a:srgbClr val="424242"/>
                </a:solidFill>
                <a:effectLst/>
                <a:latin typeface="Segoe UI" panose="020B0502040204020203" pitchFamily="34" charset="0"/>
              </a:rPr>
              <a:t>CocaCola</a:t>
            </a:r>
            <a:r>
              <a:rPr lang="en-US" b="0" i="0" dirty="0">
                <a:solidFill>
                  <a:srgbClr val="424242"/>
                </a:solidFill>
                <a:effectLst/>
                <a:latin typeface="Segoe UI" panose="020B0502040204020203" pitchFamily="34" charset="0"/>
              </a:rPr>
              <a:t>. Sometimes some characters will get replaced with others – possible glitch with an attempt at copyright protection.</a:t>
            </a:r>
            <a:endParaRPr lang="en-US" dirty="0"/>
          </a:p>
        </p:txBody>
      </p:sp>
      <p:sp>
        <p:nvSpPr>
          <p:cNvPr id="4" name="Header Placeholder 3">
            <a:extLst>
              <a:ext uri="{FF2B5EF4-FFF2-40B4-BE49-F238E27FC236}">
                <a16:creationId xmlns:a16="http://schemas.microsoft.com/office/drawing/2014/main" id="{5EFCC0B4-6436-1311-9562-0F1F4A8224B1}"/>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9F0C576-C513-AA5F-2CEC-FE40EAAC3449}"/>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5989E1-5286-4DF6-800A-23503E581047}"/>
              </a:ext>
            </a:extLst>
          </p:cNvPr>
          <p:cNvSpPr>
            <a:spLocks noGrp="1"/>
          </p:cNvSpPr>
          <p:nvPr>
            <p:ph type="dt" idx="1"/>
          </p:nvPr>
        </p:nvSpPr>
        <p:spPr/>
        <p:txBody>
          <a:bodyPr/>
          <a:lstStyle/>
          <a:p>
            <a:fld id="{386CE63F-9E7F-4C04-9D0D-FCA25A8E9E86}" type="datetime8">
              <a:rPr lang="en-US" smtClean="0"/>
              <a:t>4/18/2025 7:20 AM</a:t>
            </a:fld>
            <a:endParaRPr lang="en-US" dirty="0"/>
          </a:p>
        </p:txBody>
      </p:sp>
      <p:sp>
        <p:nvSpPr>
          <p:cNvPr id="7" name="Slide Number Placeholder 6">
            <a:extLst>
              <a:ext uri="{FF2B5EF4-FFF2-40B4-BE49-F238E27FC236}">
                <a16:creationId xmlns:a16="http://schemas.microsoft.com/office/drawing/2014/main" id="{FC5F8F12-3469-4BD6-36DA-2A72A49CC651}"/>
              </a:ext>
            </a:extLst>
          </p:cNvPr>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555228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34285-0842-7B4D-850C-FD39C4067B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87A58-A17B-604A-EE65-DCFE7AB87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13F2D0-5DD3-D801-F85F-256B23F34ACC}"/>
              </a:ext>
            </a:extLst>
          </p:cNvPr>
          <p:cNvSpPr>
            <a:spLocks noGrp="1"/>
          </p:cNvSpPr>
          <p:nvPr>
            <p:ph type="body" idx="1"/>
          </p:nvPr>
        </p:nvSpPr>
        <p:spPr/>
        <p:txBody>
          <a:bodyPr/>
          <a:lstStyle/>
          <a:p>
            <a:r>
              <a:rPr lang="en-US" b="0" i="0" dirty="0">
                <a:solidFill>
                  <a:srgbClr val="424242"/>
                </a:solidFill>
                <a:effectLst/>
                <a:latin typeface="Segoe UI" panose="020B0502040204020203" pitchFamily="34" charset="0"/>
              </a:rPr>
              <a:t>P1. water, fire, or intricate action sequences may not behave as expected according to real-world physics</a:t>
            </a:r>
          </a:p>
          <a:p>
            <a:r>
              <a:rPr lang="en-US" b="0" i="0" dirty="0">
                <a:solidFill>
                  <a:srgbClr val="424242"/>
                </a:solidFill>
                <a:effectLst/>
                <a:latin typeface="Segoe UI" panose="020B0502040204020203" pitchFamily="34" charset="0"/>
              </a:rPr>
              <a:t>P2. Biting a cookie and the cookie comes out whole or a bite of cereal and the spoon still has cereal.</a:t>
            </a:r>
          </a:p>
          <a:p>
            <a:endParaRPr lang="en-US" b="0" i="0" dirty="0">
              <a:solidFill>
                <a:srgbClr val="424242"/>
              </a:solidFill>
              <a:effectLst/>
              <a:latin typeface="Segoe UI" panose="020B0502040204020203" pitchFamily="34" charset="0"/>
            </a:endParaRPr>
          </a:p>
          <a:p>
            <a:pPr algn="l">
              <a:buFont typeface="Arial" panose="020B0604020202020204" pitchFamily="34" charset="0"/>
              <a:buNone/>
            </a:pPr>
            <a:r>
              <a:rPr lang="en-US" b="0" i="0" dirty="0">
                <a:solidFill>
                  <a:srgbClr val="424242"/>
                </a:solidFill>
                <a:effectLst/>
                <a:latin typeface="Segoe UI" panose="020B0502040204020203" pitchFamily="34" charset="0"/>
              </a:rPr>
              <a:t>T1.Sora sometimes misinterprets spatial instructions, such as distinguishing between “left” and “right,” or understanding precise relative positions of objects and characters.</a:t>
            </a:r>
          </a:p>
          <a:p>
            <a:pPr algn="l">
              <a:buFont typeface="Arial" panose="020B0604020202020204" pitchFamily="34" charset="0"/>
              <a:buNone/>
            </a:pPr>
            <a:r>
              <a:rPr lang="en-US" b="0" i="0" dirty="0">
                <a:solidFill>
                  <a:srgbClr val="424242"/>
                </a:solidFill>
                <a:effectLst/>
                <a:latin typeface="Segoe UI" panose="020B0502040204020203" pitchFamily="34" charset="0"/>
              </a:rPr>
              <a:t>T2. The model can struggle with prompts requiring complex, time-dependent events, like tracking a precise camera movement or a sequence of actions unfolding step-by-step.</a:t>
            </a:r>
          </a:p>
          <a:p>
            <a:pPr>
              <a:lnSpc>
                <a:spcPts val="1425"/>
              </a:lnSpc>
              <a:buNone/>
            </a:pPr>
            <a:r>
              <a:rPr lang="en-US" b="0" i="0" dirty="0">
                <a:solidFill>
                  <a:srgbClr val="424242"/>
                </a:solidFill>
                <a:effectLst/>
                <a:latin typeface="Segoe UI" panose="020B0502040204020203" pitchFamily="34" charset="0"/>
              </a:rPr>
              <a:t>T3. Keeping a character’s appearance or the visual style consistently the same across scenes or shots, especially when a character temporarily leaves the frame, is still challenging</a:t>
            </a:r>
            <a:br>
              <a:rPr lang="en-US" b="0" i="0" dirty="0">
                <a:solidFill>
                  <a:srgbClr val="424242"/>
                </a:solidFill>
                <a:effectLst/>
                <a:latin typeface="Segoe UI" panose="020B0502040204020203" pitchFamily="34" charset="0"/>
              </a:rPr>
            </a:br>
            <a:br>
              <a:rPr lang="en-US" b="0" i="0" dirty="0">
                <a:solidFill>
                  <a:srgbClr val="424242"/>
                </a:solidFill>
                <a:effectLst/>
                <a:latin typeface="Segoe UI" panose="020B0502040204020203" pitchFamily="34" charset="0"/>
              </a:rPr>
            </a:br>
            <a:r>
              <a:rPr lang="en-US" b="0" i="0" dirty="0">
                <a:solidFill>
                  <a:srgbClr val="424242"/>
                </a:solidFill>
                <a:effectLst/>
                <a:latin typeface="Segoe UI" panose="020B0502040204020203" pitchFamily="34" charset="0"/>
              </a:rPr>
              <a:t>P1. The model may miss subtleties in highly detailed or nuanced prompts, especially if the request involves rare or ambiguous concepts.</a:t>
            </a:r>
            <a:br>
              <a:rPr lang="en-US" b="0" i="0" dirty="0">
                <a:solidFill>
                  <a:srgbClr val="424242"/>
                </a:solidFill>
                <a:effectLst/>
                <a:latin typeface="Segoe UI" panose="020B0502040204020203" pitchFamily="34" charset="0"/>
              </a:rPr>
            </a:br>
            <a:r>
              <a:rPr lang="en-US" b="0" i="0" dirty="0">
                <a:solidFill>
                  <a:srgbClr val="424242"/>
                </a:solidFill>
                <a:effectLst/>
                <a:latin typeface="Segoe UI" panose="020B0502040204020203" pitchFamily="34" charset="0"/>
              </a:rPr>
              <a:t>P2.  Users can’t always guide the model with fine precision regarding motion, expressions, or detailed scene layout.</a:t>
            </a:r>
            <a:br>
              <a:rPr lang="en-US" b="0" i="0" dirty="0">
                <a:solidFill>
                  <a:srgbClr val="424242"/>
                </a:solidFill>
                <a:effectLst/>
                <a:latin typeface="Segoe UI" panose="020B0502040204020203" pitchFamily="34" charset="0"/>
              </a:rPr>
            </a:br>
            <a:br>
              <a:rPr lang="en-US" b="0" i="0" dirty="0">
                <a:solidFill>
                  <a:srgbClr val="424242"/>
                </a:solidFill>
                <a:effectLst/>
                <a:latin typeface="Segoe UI" panose="020B0502040204020203" pitchFamily="34" charset="0"/>
              </a:rPr>
            </a:br>
            <a:r>
              <a:rPr lang="en-US" b="0" i="0" dirty="0">
                <a:solidFill>
                  <a:srgbClr val="424242"/>
                </a:solidFill>
                <a:effectLst/>
                <a:latin typeface="Segoe UI" panose="020B0502040204020203" pitchFamily="34" charset="0"/>
              </a:rPr>
              <a:t>Q1. </a:t>
            </a:r>
            <a:r>
              <a:rPr lang="en-US" b="0" dirty="0">
                <a:solidFill>
                  <a:srgbClr val="B5CEA8"/>
                </a:solidFill>
                <a:effectLst/>
                <a:latin typeface="Consolas" panose="020B0609020204030204" pitchFamily="49" charset="0"/>
              </a:rPr>
              <a:t>360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360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640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360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480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480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854</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480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720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720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1280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720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1080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1920</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1080</a:t>
            </a:r>
            <a:r>
              <a:rPr lang="en-US" b="0" dirty="0">
                <a:solidFill>
                  <a:srgbClr val="CCCCCC"/>
                </a:solidFill>
                <a:effectLst/>
                <a:latin typeface="Consolas" panose="020B0609020204030204" pitchFamily="49" charset="0"/>
              </a:rPr>
              <a:t>)</a:t>
            </a:r>
            <a:br>
              <a:rPr lang="en-US" b="0" i="0" dirty="0">
                <a:solidFill>
                  <a:srgbClr val="424242"/>
                </a:solidFill>
                <a:effectLst/>
                <a:latin typeface="Segoe UI" panose="020B0502040204020203" pitchFamily="34" charset="0"/>
              </a:rPr>
            </a:br>
            <a:r>
              <a:rPr lang="en-US" b="0" i="0" dirty="0">
                <a:solidFill>
                  <a:srgbClr val="424242"/>
                </a:solidFill>
                <a:effectLst/>
                <a:latin typeface="Segoe UI" panose="020B0502040204020203" pitchFamily="34" charset="0"/>
              </a:rPr>
              <a:t>Q2. Recommend to stay around 5-7 seconds.</a:t>
            </a:r>
          </a:p>
          <a:p>
            <a:pPr>
              <a:lnSpc>
                <a:spcPts val="1425"/>
              </a:lnSpc>
              <a:buNone/>
            </a:pPr>
            <a:r>
              <a:rPr lang="en-US" b="0" i="0" dirty="0">
                <a:solidFill>
                  <a:srgbClr val="424242"/>
                </a:solidFill>
                <a:effectLst/>
                <a:latin typeface="Segoe UI" panose="020B0502040204020203" pitchFamily="34" charset="0"/>
              </a:rPr>
              <a:t>Q3. Can ask for things like </a:t>
            </a:r>
            <a:r>
              <a:rPr lang="en-US" b="0" i="0" dirty="0" err="1">
                <a:solidFill>
                  <a:srgbClr val="424242"/>
                </a:solidFill>
                <a:effectLst/>
                <a:latin typeface="Segoe UI" panose="020B0502040204020203" pitchFamily="34" charset="0"/>
              </a:rPr>
              <a:t>CocaCola</a:t>
            </a:r>
            <a:r>
              <a:rPr lang="en-US" b="0" i="0" dirty="0">
                <a:solidFill>
                  <a:srgbClr val="424242"/>
                </a:solidFill>
                <a:effectLst/>
                <a:latin typeface="Segoe UI" panose="020B0502040204020203" pitchFamily="34" charset="0"/>
              </a:rPr>
              <a:t>. Sometimes some characters will get replaced with others – possible glitch with an attempt at copyright protection.</a:t>
            </a:r>
            <a:endParaRPr lang="en-US" dirty="0"/>
          </a:p>
        </p:txBody>
      </p:sp>
      <p:sp>
        <p:nvSpPr>
          <p:cNvPr id="4" name="Header Placeholder 3">
            <a:extLst>
              <a:ext uri="{FF2B5EF4-FFF2-40B4-BE49-F238E27FC236}">
                <a16:creationId xmlns:a16="http://schemas.microsoft.com/office/drawing/2014/main" id="{A11C9508-1F86-D923-648E-3E2F8532B4EC}"/>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FC5992D4-26F5-1923-72E4-2C90345E4D25}"/>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2C41B9E-E992-99A5-76DB-19BD20FCC660}"/>
              </a:ext>
            </a:extLst>
          </p:cNvPr>
          <p:cNvSpPr>
            <a:spLocks noGrp="1"/>
          </p:cNvSpPr>
          <p:nvPr>
            <p:ph type="dt" idx="1"/>
          </p:nvPr>
        </p:nvSpPr>
        <p:spPr/>
        <p:txBody>
          <a:bodyPr/>
          <a:lstStyle/>
          <a:p>
            <a:fld id="{386CE63F-9E7F-4C04-9D0D-FCA25A8E9E86}" type="datetime8">
              <a:rPr lang="en-US" smtClean="0"/>
              <a:t>4/18/2025 7:20 AM</a:t>
            </a:fld>
            <a:endParaRPr lang="en-US" dirty="0"/>
          </a:p>
        </p:txBody>
      </p:sp>
      <p:sp>
        <p:nvSpPr>
          <p:cNvPr id="7" name="Slide Number Placeholder 6">
            <a:extLst>
              <a:ext uri="{FF2B5EF4-FFF2-40B4-BE49-F238E27FC236}">
                <a16:creationId xmlns:a16="http://schemas.microsoft.com/office/drawing/2014/main" id="{0F4EBABA-601D-5DA7-B986-CBA73182BC04}"/>
              </a:ext>
            </a:extLst>
          </p:cNvPr>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97751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C3F6B-9C02-D5C0-CC07-0959D6AD6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467A8-58EA-AC2D-22EF-2825FD2A6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04A4B-6E43-10DA-41BD-BF4AE618466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D344D6F-86AB-2837-9307-1BEE39F01C1C}"/>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5060311F-049E-500F-CDA4-8829C3BC928D}"/>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3BA7D4-AE7C-43EB-15AD-C8052D1F2B6F}"/>
              </a:ext>
            </a:extLst>
          </p:cNvPr>
          <p:cNvSpPr>
            <a:spLocks noGrp="1"/>
          </p:cNvSpPr>
          <p:nvPr>
            <p:ph type="dt" idx="1"/>
          </p:nvPr>
        </p:nvSpPr>
        <p:spPr/>
        <p:txBody>
          <a:bodyPr/>
          <a:lstStyle/>
          <a:p>
            <a:fld id="{386CE63F-9E7F-4C04-9D0D-FCA25A8E9E86}" type="datetime8">
              <a:rPr lang="en-US" smtClean="0"/>
              <a:t>4/18/2025 7:23 AM</a:t>
            </a:fld>
            <a:endParaRPr lang="en-US" dirty="0"/>
          </a:p>
        </p:txBody>
      </p:sp>
      <p:sp>
        <p:nvSpPr>
          <p:cNvPr id="7" name="Slide Number Placeholder 6">
            <a:extLst>
              <a:ext uri="{FF2B5EF4-FFF2-40B4-BE49-F238E27FC236}">
                <a16:creationId xmlns:a16="http://schemas.microsoft.com/office/drawing/2014/main" id="{F53B1810-7161-A237-DA94-69DE5482B616}"/>
              </a:ext>
            </a:extLst>
          </p:cNvPr>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31197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a:solidFill>
                  <a:srgbClr val="CE9178"/>
                </a:solidFill>
                <a:effectLst/>
                <a:latin typeface="Consolas" panose="020B0609020204030204" pitchFamily="49" charset="0"/>
              </a:rPr>
              <a:t>JeIIueQkYZdJQQJ99BCAC8vTInXJ3w3AAABACOGm5pR</a:t>
            </a:r>
            <a:endParaRPr lang="en-US" b="0">
              <a:solidFill>
                <a:srgbClr val="CCCCCC"/>
              </a:solidFill>
              <a:effectLst/>
              <a:latin typeface="Consolas" panose="020B0609020204030204" pitchFamily="49"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4/18/2025 7:45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39214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4/18/2025 7:20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4/18/2025 7:20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53882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0CA56-90FB-97DD-B12B-6FD20A982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0F630-03AA-BFE3-0EF3-F66D99197C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6E44DA-4F49-EDCD-A752-466491B61DA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83F0EBA-1274-53CD-8275-238E6D9456A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00A7A99B-7556-5C20-4587-DCCF1F2691EE}"/>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AAAA44-5372-E4BE-4FCF-A5EB02946C00}"/>
              </a:ext>
            </a:extLst>
          </p:cNvPr>
          <p:cNvSpPr>
            <a:spLocks noGrp="1"/>
          </p:cNvSpPr>
          <p:nvPr>
            <p:ph type="dt" idx="1"/>
          </p:nvPr>
        </p:nvSpPr>
        <p:spPr/>
        <p:txBody>
          <a:bodyPr/>
          <a:lstStyle/>
          <a:p>
            <a:fld id="{386CE63F-9E7F-4C04-9D0D-FCA25A8E9E86}" type="datetime8">
              <a:rPr lang="en-US" smtClean="0"/>
              <a:t>4/18/2025 7:20 AM</a:t>
            </a:fld>
            <a:endParaRPr lang="en-US" dirty="0"/>
          </a:p>
        </p:txBody>
      </p:sp>
      <p:sp>
        <p:nvSpPr>
          <p:cNvPr id="7" name="Slide Number Placeholder 6">
            <a:extLst>
              <a:ext uri="{FF2B5EF4-FFF2-40B4-BE49-F238E27FC236}">
                <a16:creationId xmlns:a16="http://schemas.microsoft.com/office/drawing/2014/main" id="{96BCEB97-81BF-28F2-4D95-B640C9429D20}"/>
              </a:ext>
            </a:extLst>
          </p:cNvPr>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32109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F49A3-81DC-E0DF-13C9-3D5CA860C8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BACEA-2482-2D19-898F-ABCE5B14FB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834011-514A-8B1F-031C-79BD3627487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8B080B0-80AE-337B-C850-094FEEDFD85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A01EB5C-0A01-7F99-CE62-D0ACA59F28A6}"/>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68A2654-5E93-6AA9-7189-1AAFB7DFA0B7}"/>
              </a:ext>
            </a:extLst>
          </p:cNvPr>
          <p:cNvSpPr>
            <a:spLocks noGrp="1"/>
          </p:cNvSpPr>
          <p:nvPr>
            <p:ph type="dt" idx="1"/>
          </p:nvPr>
        </p:nvSpPr>
        <p:spPr/>
        <p:txBody>
          <a:bodyPr/>
          <a:lstStyle/>
          <a:p>
            <a:fld id="{386CE63F-9E7F-4C04-9D0D-FCA25A8E9E86}" type="datetime8">
              <a:rPr lang="en-US" smtClean="0"/>
              <a:t>4/18/2025 7:20 AM</a:t>
            </a:fld>
            <a:endParaRPr lang="en-US" dirty="0"/>
          </a:p>
        </p:txBody>
      </p:sp>
      <p:sp>
        <p:nvSpPr>
          <p:cNvPr id="7" name="Slide Number Placeholder 6">
            <a:extLst>
              <a:ext uri="{FF2B5EF4-FFF2-40B4-BE49-F238E27FC236}">
                <a16:creationId xmlns:a16="http://schemas.microsoft.com/office/drawing/2014/main" id="{AD3870D5-5F15-ADEA-7BD5-92ECA859824C}"/>
              </a:ext>
            </a:extLst>
          </p:cNvPr>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64342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A76F1-2AB7-4225-36B4-6460FA62E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2506C-156B-1629-4DF9-104D066E06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F6DD21-7911-3534-34F6-31B64DF0202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140F634-8854-3D8B-8F73-099CA8F52D0D}"/>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238A588-03E8-949A-29E8-8455421B7DBF}"/>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ACD7C3-DAD2-D1EE-72CE-8D42C0EE424D}"/>
              </a:ext>
            </a:extLst>
          </p:cNvPr>
          <p:cNvSpPr>
            <a:spLocks noGrp="1"/>
          </p:cNvSpPr>
          <p:nvPr>
            <p:ph type="dt" idx="1"/>
          </p:nvPr>
        </p:nvSpPr>
        <p:spPr/>
        <p:txBody>
          <a:bodyPr/>
          <a:lstStyle/>
          <a:p>
            <a:fld id="{386CE63F-9E7F-4C04-9D0D-FCA25A8E9E86}" type="datetime8">
              <a:rPr lang="en-US" smtClean="0"/>
              <a:t>4/18/2025 7:20 AM</a:t>
            </a:fld>
            <a:endParaRPr lang="en-US" dirty="0"/>
          </a:p>
        </p:txBody>
      </p:sp>
      <p:sp>
        <p:nvSpPr>
          <p:cNvPr id="7" name="Slide Number Placeholder 6">
            <a:extLst>
              <a:ext uri="{FF2B5EF4-FFF2-40B4-BE49-F238E27FC236}">
                <a16:creationId xmlns:a16="http://schemas.microsoft.com/office/drawing/2014/main" id="{1191A681-D6B0-4F7C-B015-C8868FF84B41}"/>
              </a:ext>
            </a:extLst>
          </p:cNvPr>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04532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61263-DD4B-03BD-73B9-A4588D83B0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8F1FFF-021C-AC9F-DC2C-50209FDFCD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C7729F-1E94-E294-CFC8-19D93D958FB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2D05443-9EED-C689-5C02-6D1FC3202B7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F5126294-0025-5DDE-51B3-4DC547DAA5FD}"/>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6064BA-EA98-DA92-7CB5-EFBA431DB9B6}"/>
              </a:ext>
            </a:extLst>
          </p:cNvPr>
          <p:cNvSpPr>
            <a:spLocks noGrp="1"/>
          </p:cNvSpPr>
          <p:nvPr>
            <p:ph type="dt" idx="1"/>
          </p:nvPr>
        </p:nvSpPr>
        <p:spPr/>
        <p:txBody>
          <a:bodyPr/>
          <a:lstStyle/>
          <a:p>
            <a:fld id="{386CE63F-9E7F-4C04-9D0D-FCA25A8E9E86}" type="datetime8">
              <a:rPr lang="en-US" smtClean="0"/>
              <a:t>4/18/2025 7:20 AM</a:t>
            </a:fld>
            <a:endParaRPr lang="en-US" dirty="0"/>
          </a:p>
        </p:txBody>
      </p:sp>
      <p:sp>
        <p:nvSpPr>
          <p:cNvPr id="7" name="Slide Number Placeholder 6">
            <a:extLst>
              <a:ext uri="{FF2B5EF4-FFF2-40B4-BE49-F238E27FC236}">
                <a16:creationId xmlns:a16="http://schemas.microsoft.com/office/drawing/2014/main" id="{151F7B0F-F265-2A74-3251-AB776A7D32C0}"/>
              </a:ext>
            </a:extLst>
          </p:cNvPr>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11672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4/18/2025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4/18/2025 7:20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389542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2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endParaRPr lang="en-US" dirty="0"/>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endParaRPr lang="en-US" dirty="0"/>
          </a:p>
        </p:txBody>
      </p:sp>
    </p:spTree>
    <p:extLst>
      <p:ext uri="{BB962C8B-B14F-4D97-AF65-F5344CB8AC3E}">
        <p14:creationId xmlns:p14="http://schemas.microsoft.com/office/powerpoint/2010/main" val="28010968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dirty="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dirty="0"/>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dirty="0"/>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9783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dirty="0"/>
              <a:t>Drag &amp; drop your photo here or click or tap icon below to insert</a:t>
            </a:r>
          </a:p>
        </p:txBody>
      </p:sp>
    </p:spTree>
    <p:extLst>
      <p:ext uri="{BB962C8B-B14F-4D97-AF65-F5344CB8AC3E}">
        <p14:creationId xmlns:p14="http://schemas.microsoft.com/office/powerpoint/2010/main" val="1275901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dirty="0"/>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dirty="0"/>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03"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90" r:id="rId50"/>
    <p:sldLayoutId id="2147485491" r:id="rId51"/>
    <p:sldLayoutId id="2147485516" r:id="rId52"/>
    <p:sldLayoutId id="2147485517" r:id="rId53"/>
    <p:sldLayoutId id="2147485525" r:id="rId54"/>
    <p:sldLayoutId id="2147485499" r:id="rId55"/>
    <p:sldLayoutId id="2147485518" r:id="rId56"/>
    <p:sldLayoutId id="2147485511" r:id="rId57"/>
    <p:sldLayoutId id="2147485519" r:id="rId58"/>
    <p:sldLayoutId id="2147485520" r:id="rId59"/>
    <p:sldLayoutId id="2147485521" r:id="rId60"/>
    <p:sldLayoutId id="2147485504" r:id="rId61"/>
    <p:sldLayoutId id="2147485505" r:id="rId62"/>
    <p:sldLayoutId id="2147485506" r:id="rId63"/>
    <p:sldLayoutId id="2147485507" r:id="rId64"/>
    <p:sldLayoutId id="2147485508" r:id="rId65"/>
    <p:sldLayoutId id="2147485509" r:id="rId66"/>
    <p:sldLayoutId id="2147485522" r:id="rId67"/>
    <p:sldLayoutId id="2147485493" r:id="rId68"/>
    <p:sldLayoutId id="2147485494" r:id="rId69"/>
    <p:sldLayoutId id="2147485495" r:id="rId70"/>
    <p:sldLayoutId id="2147485496" r:id="rId7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hyperlink" Target="https://towardsdatascience.com/diffusion-transformer-explained-e603c4770f7e/" TargetMode="External"/><Relationship Id="rId5" Type="http://schemas.microsoft.com/office/2007/relationships/hdphoto" Target="../media/hdphoto1.wdp"/><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1687117"/>
            <a:ext cx="6858747" cy="1846659"/>
          </a:xfrm>
        </p:spPr>
        <p:txBody>
          <a:bodyPr/>
          <a:lstStyle/>
          <a:p>
            <a:r>
              <a:rPr lang="en-US" dirty="0"/>
              <a:t>Building GUIs and Generating Generative Videos</a:t>
            </a:r>
          </a:p>
        </p:txBody>
      </p:sp>
      <p:sp>
        <p:nvSpPr>
          <p:cNvPr id="5" name="Text Placeholder 4"/>
          <p:cNvSpPr>
            <a:spLocks noGrp="1"/>
          </p:cNvSpPr>
          <p:nvPr>
            <p:ph type="body" sz="quarter" idx="12"/>
          </p:nvPr>
        </p:nvSpPr>
        <p:spPr/>
        <p:txBody>
          <a:bodyPr/>
          <a:lstStyle/>
          <a:p>
            <a:r>
              <a:rPr lang="en-US" dirty="0"/>
              <a:t>Rashed</a:t>
            </a:r>
          </a:p>
        </p:txBody>
      </p:sp>
    </p:spTree>
    <p:extLst>
      <p:ext uri="{BB962C8B-B14F-4D97-AF65-F5344CB8AC3E}">
        <p14:creationId xmlns:p14="http://schemas.microsoft.com/office/powerpoint/2010/main" val="5715897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From text to video</a:t>
            </a:r>
          </a:p>
        </p:txBody>
      </p:sp>
      <p:sp>
        <p:nvSpPr>
          <p:cNvPr id="6" name="Text Placeholder 5"/>
          <p:cNvSpPr>
            <a:spLocks noGrp="1"/>
          </p:cNvSpPr>
          <p:nvPr>
            <p:ph type="body" sz="quarter" idx="10"/>
          </p:nvPr>
        </p:nvSpPr>
        <p:spPr>
          <a:xfrm>
            <a:off x="586740" y="1234238"/>
            <a:ext cx="11018520" cy="1218795"/>
          </a:xfrm>
        </p:spPr>
        <p:txBody>
          <a:bodyPr/>
          <a:lstStyle/>
          <a:p>
            <a:r>
              <a:rPr lang="en-US" dirty="0"/>
              <a:t>Diffusion Transformers for video</a:t>
            </a:r>
            <a:endParaRPr lang="en-US" sz="1600" dirty="0"/>
          </a:p>
          <a:p>
            <a:r>
              <a:rPr lang="en-US" sz="1600" dirty="0"/>
              <a:t>Starting with pure “noise” and removing that noise such that it minimizes loss that’s guided by attention (the prompt) until an image is revealed. This image then gets turned noisy and it attempts to remove that noise to reveal the next image hidden underneath. These images are stitched together to form a video.</a:t>
            </a:r>
          </a:p>
        </p:txBody>
      </p:sp>
      <p:pic>
        <p:nvPicPr>
          <p:cNvPr id="2" name="Picture 1">
            <a:extLst>
              <a:ext uri="{FF2B5EF4-FFF2-40B4-BE49-F238E27FC236}">
                <a16:creationId xmlns:a16="http://schemas.microsoft.com/office/drawing/2014/main" id="{36328D97-B764-C1E2-8D55-27654B349D72}"/>
              </a:ext>
            </a:extLst>
          </p:cNvPr>
          <p:cNvPicPr>
            <a:picLocks noChangeAspect="1"/>
          </p:cNvPicPr>
          <p:nvPr/>
        </p:nvPicPr>
        <p:blipFill>
          <a:blip r:embed="rId3"/>
          <a:stretch>
            <a:fillRect/>
          </a:stretch>
        </p:blipFill>
        <p:spPr>
          <a:xfrm>
            <a:off x="8555038" y="2806954"/>
            <a:ext cx="3048000" cy="3048000"/>
          </a:xfrm>
          <a:prstGeom prst="rect">
            <a:avLst/>
          </a:prstGeom>
          <a:effectLst/>
        </p:spPr>
      </p:pic>
      <p:pic>
        <p:nvPicPr>
          <p:cNvPr id="3" name="Picture 2">
            <a:extLst>
              <a:ext uri="{FF2B5EF4-FFF2-40B4-BE49-F238E27FC236}">
                <a16:creationId xmlns:a16="http://schemas.microsoft.com/office/drawing/2014/main" id="{12732C4F-AE36-F676-F985-F3ADFF82D42B}"/>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95"/>
                    </a14:imgEffect>
                  </a14:imgLayer>
                </a14:imgProps>
              </a:ext>
            </a:extLst>
          </a:blip>
          <a:stretch>
            <a:fillRect/>
          </a:stretch>
        </p:blipFill>
        <p:spPr>
          <a:xfrm>
            <a:off x="1521194" y="2806954"/>
            <a:ext cx="3048425" cy="3057952"/>
          </a:xfrm>
          <a:prstGeom prst="rect">
            <a:avLst/>
          </a:prstGeom>
        </p:spPr>
      </p:pic>
      <p:sp>
        <p:nvSpPr>
          <p:cNvPr id="5" name="TextBox 4">
            <a:extLst>
              <a:ext uri="{FF2B5EF4-FFF2-40B4-BE49-F238E27FC236}">
                <a16:creationId xmlns:a16="http://schemas.microsoft.com/office/drawing/2014/main" id="{553621AF-35AE-EA38-8C78-884F11710F0A}"/>
              </a:ext>
            </a:extLst>
          </p:cNvPr>
          <p:cNvSpPr txBox="1"/>
          <p:nvPr/>
        </p:nvSpPr>
        <p:spPr>
          <a:xfrm>
            <a:off x="2614613" y="6218827"/>
            <a:ext cx="8482012" cy="363946"/>
          </a:xfrm>
          <a:prstGeom prst="rect">
            <a:avLst/>
          </a:prstGeom>
          <a:noFill/>
        </p:spPr>
        <p:txBody>
          <a:bodyPr wrap="square">
            <a:spAutoFit/>
          </a:bodyPr>
          <a:lstStyle/>
          <a:p>
            <a:r>
              <a:rPr lang="en-US" dirty="0"/>
              <a:t>Excellent summary: </a:t>
            </a:r>
            <a:r>
              <a:rPr lang="en-US" dirty="0">
                <a:hlinkClick r:id="rId6"/>
              </a:rPr>
              <a:t>Diffusion Transformer Explained | Towards Data Science</a:t>
            </a:r>
            <a:endParaRPr lang="en-US" dirty="0"/>
          </a:p>
        </p:txBody>
      </p:sp>
      <p:cxnSp>
        <p:nvCxnSpPr>
          <p:cNvPr id="8" name="Straight Arrow Connector 7">
            <a:extLst>
              <a:ext uri="{FF2B5EF4-FFF2-40B4-BE49-F238E27FC236}">
                <a16:creationId xmlns:a16="http://schemas.microsoft.com/office/drawing/2014/main" id="{2F07802C-3C6D-66D7-0817-B9D096D59E98}"/>
              </a:ext>
            </a:extLst>
          </p:cNvPr>
          <p:cNvCxnSpPr/>
          <p:nvPr/>
        </p:nvCxnSpPr>
        <p:spPr>
          <a:xfrm>
            <a:off x="5514975" y="4330954"/>
            <a:ext cx="2228850" cy="0"/>
          </a:xfrm>
          <a:prstGeom prst="straightConnector1">
            <a:avLst/>
          </a:prstGeom>
          <a:ln>
            <a:headEnd type="none" w="lg" len="med"/>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dirty="0"/>
              <a:t>Sora</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1015663"/>
          </a:xfrm>
        </p:spPr>
        <p:txBody>
          <a:bodyPr/>
          <a:lstStyle/>
          <a:p>
            <a:r>
              <a:rPr lang="en-US" dirty="0"/>
              <a:t>A diffusion transformer model for making up to 20s videos at up to 1080p</a:t>
            </a:r>
          </a:p>
        </p:txBody>
      </p:sp>
      <p:pic>
        <p:nvPicPr>
          <p:cNvPr id="4" name="Picture Placeholder 3" descr="Jellyfish in the forest with trees and plants&#10;&#10;AI-generated content may be incorrect.">
            <a:extLst>
              <a:ext uri="{FF2B5EF4-FFF2-40B4-BE49-F238E27FC236}">
                <a16:creationId xmlns:a16="http://schemas.microsoft.com/office/drawing/2014/main" id="{58A0C47B-0640-5695-5423-6384AA7CA4B4}"/>
              </a:ext>
            </a:extLst>
          </p:cNvPr>
          <p:cNvPicPr>
            <a:picLocks noGrp="1" noChangeAspect="1"/>
          </p:cNvPicPr>
          <p:nvPr>
            <p:ph type="pic" sz="quarter" idx="11"/>
          </p:nvPr>
        </p:nvPicPr>
        <p:blipFill>
          <a:blip r:embed="rId3"/>
          <a:srcRect/>
          <a:stretch>
            <a:fillRect/>
          </a:stretch>
        </p:blipFill>
        <p:spPr/>
      </p:pic>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69000-A8DC-299C-4ED2-C5B7A9C6DA58}"/>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BB42B159-9A63-848B-F10E-92EB050D677D}"/>
              </a:ext>
            </a:extLst>
          </p:cNvPr>
          <p:cNvSpPr>
            <a:spLocks noGrp="1"/>
          </p:cNvSpPr>
          <p:nvPr>
            <p:ph type="title"/>
          </p:nvPr>
        </p:nvSpPr>
        <p:spPr>
          <a:xfrm>
            <a:off x="588263" y="457200"/>
            <a:ext cx="11018520" cy="553998"/>
          </a:xfrm>
        </p:spPr>
        <p:txBody>
          <a:bodyPr/>
          <a:lstStyle/>
          <a:p>
            <a:r>
              <a:rPr lang="en-US" dirty="0"/>
              <a:t>Edges of Sora to be aware of</a:t>
            </a:r>
          </a:p>
        </p:txBody>
      </p:sp>
      <p:sp>
        <p:nvSpPr>
          <p:cNvPr id="6" name="Text Placeholder 5">
            <a:extLst>
              <a:ext uri="{FF2B5EF4-FFF2-40B4-BE49-F238E27FC236}">
                <a16:creationId xmlns:a16="http://schemas.microsoft.com/office/drawing/2014/main" id="{FB9CBB03-0720-54E2-4995-2FEB85383778}"/>
              </a:ext>
            </a:extLst>
          </p:cNvPr>
          <p:cNvSpPr>
            <a:spLocks noGrp="1"/>
          </p:cNvSpPr>
          <p:nvPr>
            <p:ph type="body" sz="quarter" idx="16"/>
          </p:nvPr>
        </p:nvSpPr>
        <p:spPr>
          <a:xfrm>
            <a:off x="584200" y="1438275"/>
            <a:ext cx="2532063" cy="276999"/>
          </a:xfrm>
        </p:spPr>
        <p:txBody>
          <a:bodyPr/>
          <a:lstStyle/>
          <a:p>
            <a:r>
              <a:rPr lang="en-US" b="0" dirty="0"/>
              <a:t>Physical Simulations</a:t>
            </a:r>
          </a:p>
        </p:txBody>
      </p:sp>
      <p:sp>
        <p:nvSpPr>
          <p:cNvPr id="4" name="Text Placeholder 3">
            <a:extLst>
              <a:ext uri="{FF2B5EF4-FFF2-40B4-BE49-F238E27FC236}">
                <a16:creationId xmlns:a16="http://schemas.microsoft.com/office/drawing/2014/main" id="{89B1C0AB-D37C-B463-DD96-C3D936967E86}"/>
              </a:ext>
            </a:extLst>
          </p:cNvPr>
          <p:cNvSpPr>
            <a:spLocks noGrp="1"/>
          </p:cNvSpPr>
          <p:nvPr>
            <p:ph type="body" sz="quarter" idx="14"/>
          </p:nvPr>
        </p:nvSpPr>
        <p:spPr>
          <a:xfrm>
            <a:off x="582040" y="1905193"/>
            <a:ext cx="2532063" cy="1015663"/>
          </a:xfrm>
        </p:spPr>
        <p:txBody>
          <a:bodyPr/>
          <a:lstStyle/>
          <a:p>
            <a:pPr algn="l">
              <a:spcBef>
                <a:spcPts val="600"/>
              </a:spcBef>
              <a:spcAft>
                <a:spcPts val="600"/>
              </a:spcAft>
              <a:buFont typeface="Arial" panose="020B0604020202020204" pitchFamily="34" charset="0"/>
              <a:buChar char="•"/>
            </a:pPr>
            <a:r>
              <a:rPr lang="en-US" sz="1400" b="0" i="0" dirty="0">
                <a:solidFill>
                  <a:srgbClr val="424242"/>
                </a:solidFill>
                <a:effectLst/>
                <a:latin typeface="Segoe UI" panose="020B0502040204020203" pitchFamily="34" charset="0"/>
              </a:rPr>
              <a:t>Struggles to accurately simulate complex physical interactions.</a:t>
            </a:r>
          </a:p>
          <a:p>
            <a:pPr algn="l">
              <a:spcBef>
                <a:spcPts val="600"/>
              </a:spcBef>
              <a:spcAft>
                <a:spcPts val="600"/>
              </a:spcAft>
              <a:buFont typeface="Arial" panose="020B0604020202020204" pitchFamily="34" charset="0"/>
              <a:buChar char="•"/>
            </a:pPr>
            <a:r>
              <a:rPr lang="en-US" sz="1400" dirty="0">
                <a:solidFill>
                  <a:srgbClr val="424242"/>
                </a:solidFill>
                <a:latin typeface="Segoe UI" panose="020B0502040204020203" pitchFamily="34" charset="0"/>
              </a:rPr>
              <a:t>Misses cause and effect.</a:t>
            </a:r>
            <a:endParaRPr lang="en-US" sz="1400" b="0" i="0" dirty="0">
              <a:solidFill>
                <a:srgbClr val="424242"/>
              </a:solidFill>
              <a:effectLst/>
              <a:latin typeface="Segoe UI" panose="020B0502040204020203" pitchFamily="34" charset="0"/>
            </a:endParaRPr>
          </a:p>
        </p:txBody>
      </p:sp>
      <p:sp>
        <p:nvSpPr>
          <p:cNvPr id="7" name="Text Placeholder 6">
            <a:extLst>
              <a:ext uri="{FF2B5EF4-FFF2-40B4-BE49-F238E27FC236}">
                <a16:creationId xmlns:a16="http://schemas.microsoft.com/office/drawing/2014/main" id="{51577959-0295-A14F-AEA7-C99326CCFE06}"/>
              </a:ext>
            </a:extLst>
          </p:cNvPr>
          <p:cNvSpPr>
            <a:spLocks noGrp="1"/>
          </p:cNvSpPr>
          <p:nvPr>
            <p:ph type="body" sz="quarter" idx="17"/>
          </p:nvPr>
        </p:nvSpPr>
        <p:spPr>
          <a:xfrm>
            <a:off x="3413125" y="1438275"/>
            <a:ext cx="2533650" cy="276999"/>
          </a:xfrm>
        </p:spPr>
        <p:txBody>
          <a:bodyPr/>
          <a:lstStyle/>
          <a:p>
            <a:pPr marL="0" indent="0">
              <a:buNone/>
            </a:pPr>
            <a:r>
              <a:rPr lang="en-US" b="0" dirty="0"/>
              <a:t>Time &amp; Space</a:t>
            </a:r>
          </a:p>
        </p:txBody>
      </p:sp>
      <p:sp>
        <p:nvSpPr>
          <p:cNvPr id="5" name="Text Placeholder 4">
            <a:extLst>
              <a:ext uri="{FF2B5EF4-FFF2-40B4-BE49-F238E27FC236}">
                <a16:creationId xmlns:a16="http://schemas.microsoft.com/office/drawing/2014/main" id="{65B2D3EA-D692-C67D-5721-112CF5040FFF}"/>
              </a:ext>
            </a:extLst>
          </p:cNvPr>
          <p:cNvSpPr>
            <a:spLocks noGrp="1"/>
          </p:cNvSpPr>
          <p:nvPr>
            <p:ph type="body" sz="quarter" idx="15"/>
          </p:nvPr>
        </p:nvSpPr>
        <p:spPr>
          <a:xfrm>
            <a:off x="3413124" y="1905193"/>
            <a:ext cx="2532063" cy="1600438"/>
          </a:xfrm>
        </p:spPr>
        <p:txBody>
          <a:bodyPr/>
          <a:lstStyle/>
          <a:p>
            <a:pPr>
              <a:spcBef>
                <a:spcPts val="600"/>
              </a:spcBef>
              <a:spcAft>
                <a:spcPts val="600"/>
              </a:spcAft>
            </a:pPr>
            <a:r>
              <a:rPr lang="en-US" sz="1400" dirty="0"/>
              <a:t>Spatial confusion – especially relative to objects/characters.</a:t>
            </a:r>
          </a:p>
          <a:p>
            <a:pPr>
              <a:spcBef>
                <a:spcPts val="600"/>
              </a:spcBef>
              <a:spcAft>
                <a:spcPts val="600"/>
              </a:spcAft>
            </a:pPr>
            <a:r>
              <a:rPr lang="en-US" sz="1400" dirty="0"/>
              <a:t>Temporal inaccuracies.</a:t>
            </a:r>
          </a:p>
          <a:p>
            <a:pPr>
              <a:spcBef>
                <a:spcPts val="600"/>
              </a:spcBef>
              <a:spcAft>
                <a:spcPts val="600"/>
              </a:spcAft>
            </a:pPr>
            <a:r>
              <a:rPr lang="en-US" sz="1400" dirty="0"/>
              <a:t>Loses persistence and consistency of objects, characters, or scenes.</a:t>
            </a:r>
          </a:p>
        </p:txBody>
      </p:sp>
      <p:sp>
        <p:nvSpPr>
          <p:cNvPr id="14" name="Text Placeholder 13">
            <a:extLst>
              <a:ext uri="{FF2B5EF4-FFF2-40B4-BE49-F238E27FC236}">
                <a16:creationId xmlns:a16="http://schemas.microsoft.com/office/drawing/2014/main" id="{1AD672E9-E8FB-7FE5-9056-583B8AF607DB}"/>
              </a:ext>
            </a:extLst>
          </p:cNvPr>
          <p:cNvSpPr>
            <a:spLocks noGrp="1"/>
          </p:cNvSpPr>
          <p:nvPr>
            <p:ph type="body" sz="quarter" idx="18"/>
          </p:nvPr>
        </p:nvSpPr>
        <p:spPr>
          <a:xfrm>
            <a:off x="6244208" y="1438275"/>
            <a:ext cx="2532063" cy="276999"/>
          </a:xfrm>
        </p:spPr>
        <p:txBody>
          <a:bodyPr/>
          <a:lstStyle/>
          <a:p>
            <a:pPr marL="0" indent="0">
              <a:buNone/>
            </a:pPr>
            <a:r>
              <a:rPr lang="en-US" b="0" dirty="0"/>
              <a:t>Prompt Interpretation</a:t>
            </a:r>
          </a:p>
        </p:txBody>
      </p:sp>
      <p:sp>
        <p:nvSpPr>
          <p:cNvPr id="15" name="Text Placeholder 14">
            <a:extLst>
              <a:ext uri="{FF2B5EF4-FFF2-40B4-BE49-F238E27FC236}">
                <a16:creationId xmlns:a16="http://schemas.microsoft.com/office/drawing/2014/main" id="{16F8D1E1-C142-2C09-0DB7-C2D3D3C673A2}"/>
              </a:ext>
            </a:extLst>
          </p:cNvPr>
          <p:cNvSpPr>
            <a:spLocks noGrp="1"/>
          </p:cNvSpPr>
          <p:nvPr>
            <p:ph type="body" sz="quarter" idx="19"/>
          </p:nvPr>
        </p:nvSpPr>
        <p:spPr>
          <a:xfrm>
            <a:off x="6244208" y="1905193"/>
            <a:ext cx="2532063" cy="1231106"/>
          </a:xfrm>
        </p:spPr>
        <p:txBody>
          <a:bodyPr/>
          <a:lstStyle/>
          <a:p>
            <a:pPr algn="l">
              <a:spcBef>
                <a:spcPts val="600"/>
              </a:spcBef>
              <a:spcAft>
                <a:spcPts val="600"/>
              </a:spcAft>
              <a:buFont typeface="Arial" panose="020B0604020202020204" pitchFamily="34" charset="0"/>
              <a:buChar char="•"/>
            </a:pPr>
            <a:r>
              <a:rPr lang="en-US" sz="1400" b="0" i="0" dirty="0">
                <a:solidFill>
                  <a:srgbClr val="424242"/>
                </a:solidFill>
                <a:effectLst/>
                <a:latin typeface="Segoe UI" panose="020B0502040204020203" pitchFamily="34" charset="0"/>
              </a:rPr>
              <a:t>Cannot process nuanced or complex prompts (multi-sentence usually gets ignored).</a:t>
            </a:r>
          </a:p>
          <a:p>
            <a:pPr algn="l">
              <a:spcBef>
                <a:spcPts val="600"/>
              </a:spcBef>
              <a:spcAft>
                <a:spcPts val="600"/>
              </a:spcAft>
              <a:buFont typeface="Arial" panose="020B0604020202020204" pitchFamily="34" charset="0"/>
              <a:buChar char="•"/>
            </a:pPr>
            <a:r>
              <a:rPr lang="en-US" sz="1400" dirty="0"/>
              <a:t>Lack of fine-grain controls.</a:t>
            </a:r>
          </a:p>
        </p:txBody>
      </p:sp>
      <p:sp>
        <p:nvSpPr>
          <p:cNvPr id="16" name="Text Placeholder 15">
            <a:extLst>
              <a:ext uri="{FF2B5EF4-FFF2-40B4-BE49-F238E27FC236}">
                <a16:creationId xmlns:a16="http://schemas.microsoft.com/office/drawing/2014/main" id="{31C93A0F-8D91-4076-9802-418057108907}"/>
              </a:ext>
            </a:extLst>
          </p:cNvPr>
          <p:cNvSpPr>
            <a:spLocks noGrp="1"/>
          </p:cNvSpPr>
          <p:nvPr>
            <p:ph type="body" sz="quarter" idx="20"/>
          </p:nvPr>
        </p:nvSpPr>
        <p:spPr>
          <a:xfrm>
            <a:off x="9073133" y="1438275"/>
            <a:ext cx="2533650" cy="276999"/>
          </a:xfrm>
        </p:spPr>
        <p:txBody>
          <a:bodyPr/>
          <a:lstStyle/>
          <a:p>
            <a:pPr marL="0" indent="0">
              <a:buNone/>
            </a:pPr>
            <a:r>
              <a:rPr lang="en-US" b="0" dirty="0"/>
              <a:t>Technical &amp; Quality</a:t>
            </a:r>
          </a:p>
        </p:txBody>
      </p:sp>
      <p:sp>
        <p:nvSpPr>
          <p:cNvPr id="17" name="Text Placeholder 16">
            <a:extLst>
              <a:ext uri="{FF2B5EF4-FFF2-40B4-BE49-F238E27FC236}">
                <a16:creationId xmlns:a16="http://schemas.microsoft.com/office/drawing/2014/main" id="{7D663056-AE64-841E-F29E-BEC3A41C90FF}"/>
              </a:ext>
            </a:extLst>
          </p:cNvPr>
          <p:cNvSpPr>
            <a:spLocks noGrp="1"/>
          </p:cNvSpPr>
          <p:nvPr>
            <p:ph type="body" sz="quarter" idx="21"/>
          </p:nvPr>
        </p:nvSpPr>
        <p:spPr>
          <a:xfrm>
            <a:off x="9074720" y="1905193"/>
            <a:ext cx="2532063" cy="1815882"/>
          </a:xfrm>
        </p:spPr>
        <p:txBody>
          <a:bodyPr/>
          <a:lstStyle/>
          <a:p>
            <a:pPr algn="l">
              <a:spcBef>
                <a:spcPts val="600"/>
              </a:spcBef>
              <a:spcAft>
                <a:spcPts val="600"/>
              </a:spcAft>
              <a:buFont typeface="Arial" panose="020B0604020202020204" pitchFamily="34" charset="0"/>
              <a:buChar char="•"/>
            </a:pPr>
            <a:r>
              <a:rPr lang="en-US" sz="1400" b="0" i="0" dirty="0">
                <a:solidFill>
                  <a:srgbClr val="424242"/>
                </a:solidFill>
                <a:effectLst/>
                <a:latin typeface="Segoe UI" panose="020B0502040204020203" pitchFamily="34" charset="0"/>
              </a:rPr>
              <a:t>Limited resolution and limited aspect ratios.</a:t>
            </a:r>
          </a:p>
          <a:p>
            <a:pPr algn="l">
              <a:spcBef>
                <a:spcPts val="600"/>
              </a:spcBef>
              <a:spcAft>
                <a:spcPts val="600"/>
              </a:spcAft>
              <a:buFont typeface="Arial" panose="020B0604020202020204" pitchFamily="34" charset="0"/>
              <a:buChar char="•"/>
            </a:pPr>
            <a:r>
              <a:rPr lang="en-US" sz="1400" dirty="0">
                <a:solidFill>
                  <a:srgbClr val="424242"/>
                </a:solidFill>
                <a:latin typeface="Segoe UI" panose="020B0502040204020203" pitchFamily="34" charset="0"/>
              </a:rPr>
              <a:t>Limited to 20seconds maximum. The long the video, the lower the narrative’s cohesion.</a:t>
            </a:r>
          </a:p>
          <a:p>
            <a:pPr algn="l">
              <a:spcBef>
                <a:spcPts val="600"/>
              </a:spcBef>
              <a:spcAft>
                <a:spcPts val="600"/>
              </a:spcAft>
              <a:buFont typeface="Arial" panose="020B0604020202020204" pitchFamily="34" charset="0"/>
              <a:buChar char="•"/>
            </a:pPr>
            <a:r>
              <a:rPr lang="en-US" sz="1400" b="0" i="0" dirty="0">
                <a:solidFill>
                  <a:srgbClr val="424242"/>
                </a:solidFill>
                <a:effectLst/>
                <a:latin typeface="Segoe UI" panose="020B0502040204020203" pitchFamily="34" charset="0"/>
              </a:rPr>
              <a:t>No copyright protection.</a:t>
            </a:r>
            <a:endParaRPr lang="en-US" sz="1200" b="0" i="0" dirty="0">
              <a:solidFill>
                <a:srgbClr val="424242"/>
              </a:solidFill>
              <a:effectLst/>
              <a:latin typeface="Segoe UI" panose="020B0502040204020203" pitchFamily="34" charset="0"/>
            </a:endParaRPr>
          </a:p>
        </p:txBody>
      </p:sp>
    </p:spTree>
    <p:extLst>
      <p:ext uri="{BB962C8B-B14F-4D97-AF65-F5344CB8AC3E}">
        <p14:creationId xmlns:p14="http://schemas.microsoft.com/office/powerpoint/2010/main" val="37319652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C5D25-7DD8-6EC4-ACFC-B6B72B7B6F7C}"/>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4C885CFD-DC8E-ED8F-3BEA-B63D4CF9B940}"/>
              </a:ext>
            </a:extLst>
          </p:cNvPr>
          <p:cNvSpPr>
            <a:spLocks noGrp="1"/>
          </p:cNvSpPr>
          <p:nvPr>
            <p:ph type="title"/>
          </p:nvPr>
        </p:nvSpPr>
        <p:spPr>
          <a:xfrm>
            <a:off x="588263" y="457200"/>
            <a:ext cx="11018520" cy="553998"/>
          </a:xfrm>
        </p:spPr>
        <p:txBody>
          <a:bodyPr/>
          <a:lstStyle/>
          <a:p>
            <a:r>
              <a:rPr lang="en-US" dirty="0"/>
              <a:t>Edges of Sora to be aware of</a:t>
            </a:r>
          </a:p>
        </p:txBody>
      </p:sp>
      <p:sp>
        <p:nvSpPr>
          <p:cNvPr id="6" name="Text Placeholder 5">
            <a:extLst>
              <a:ext uri="{FF2B5EF4-FFF2-40B4-BE49-F238E27FC236}">
                <a16:creationId xmlns:a16="http://schemas.microsoft.com/office/drawing/2014/main" id="{61B2CA48-7DEA-70D8-311E-7B87822C7307}"/>
              </a:ext>
            </a:extLst>
          </p:cNvPr>
          <p:cNvSpPr>
            <a:spLocks noGrp="1"/>
          </p:cNvSpPr>
          <p:nvPr>
            <p:ph type="body" sz="quarter" idx="16"/>
          </p:nvPr>
        </p:nvSpPr>
        <p:spPr>
          <a:xfrm>
            <a:off x="584200" y="1438275"/>
            <a:ext cx="2532063" cy="276999"/>
          </a:xfrm>
        </p:spPr>
        <p:txBody>
          <a:bodyPr/>
          <a:lstStyle/>
          <a:p>
            <a:r>
              <a:rPr lang="en-US" b="0" dirty="0"/>
              <a:t>Physical Simulations</a:t>
            </a:r>
          </a:p>
        </p:txBody>
      </p:sp>
      <p:sp>
        <p:nvSpPr>
          <p:cNvPr id="4" name="Text Placeholder 3">
            <a:extLst>
              <a:ext uri="{FF2B5EF4-FFF2-40B4-BE49-F238E27FC236}">
                <a16:creationId xmlns:a16="http://schemas.microsoft.com/office/drawing/2014/main" id="{07B3F214-AE6F-5AA8-4DFB-A5D946D8A0BA}"/>
              </a:ext>
            </a:extLst>
          </p:cNvPr>
          <p:cNvSpPr>
            <a:spLocks noGrp="1"/>
          </p:cNvSpPr>
          <p:nvPr>
            <p:ph type="body" sz="quarter" idx="14"/>
          </p:nvPr>
        </p:nvSpPr>
        <p:spPr>
          <a:xfrm>
            <a:off x="582040" y="1905193"/>
            <a:ext cx="2532063" cy="1015663"/>
          </a:xfrm>
        </p:spPr>
        <p:txBody>
          <a:bodyPr/>
          <a:lstStyle/>
          <a:p>
            <a:pPr algn="l">
              <a:spcBef>
                <a:spcPts val="600"/>
              </a:spcBef>
              <a:spcAft>
                <a:spcPts val="600"/>
              </a:spcAft>
              <a:buFont typeface="Arial" panose="020B0604020202020204" pitchFamily="34" charset="0"/>
              <a:buChar char="•"/>
            </a:pPr>
            <a:r>
              <a:rPr lang="en-US" sz="1400" b="0" i="0" dirty="0">
                <a:solidFill>
                  <a:srgbClr val="424242"/>
                </a:solidFill>
                <a:effectLst/>
                <a:latin typeface="Segoe UI" panose="020B0502040204020203" pitchFamily="34" charset="0"/>
              </a:rPr>
              <a:t>Struggles to accurately simulate complex physical interactions.</a:t>
            </a:r>
          </a:p>
          <a:p>
            <a:pPr algn="l">
              <a:spcBef>
                <a:spcPts val="600"/>
              </a:spcBef>
              <a:spcAft>
                <a:spcPts val="600"/>
              </a:spcAft>
              <a:buFont typeface="Arial" panose="020B0604020202020204" pitchFamily="34" charset="0"/>
              <a:buChar char="•"/>
            </a:pPr>
            <a:r>
              <a:rPr lang="en-US" sz="1400" dirty="0">
                <a:solidFill>
                  <a:srgbClr val="424242"/>
                </a:solidFill>
                <a:latin typeface="Segoe UI" panose="020B0502040204020203" pitchFamily="34" charset="0"/>
              </a:rPr>
              <a:t>Misses cause and effect.</a:t>
            </a:r>
            <a:endParaRPr lang="en-US" sz="1400" b="0" i="0" dirty="0">
              <a:solidFill>
                <a:srgbClr val="424242"/>
              </a:solidFill>
              <a:effectLst/>
              <a:latin typeface="Segoe UI" panose="020B0502040204020203" pitchFamily="34" charset="0"/>
            </a:endParaRPr>
          </a:p>
        </p:txBody>
      </p:sp>
      <p:sp>
        <p:nvSpPr>
          <p:cNvPr id="7" name="Text Placeholder 6">
            <a:extLst>
              <a:ext uri="{FF2B5EF4-FFF2-40B4-BE49-F238E27FC236}">
                <a16:creationId xmlns:a16="http://schemas.microsoft.com/office/drawing/2014/main" id="{AA8B1374-C326-2DAD-4394-B4A170D280BD}"/>
              </a:ext>
            </a:extLst>
          </p:cNvPr>
          <p:cNvSpPr>
            <a:spLocks noGrp="1"/>
          </p:cNvSpPr>
          <p:nvPr>
            <p:ph type="body" sz="quarter" idx="17"/>
          </p:nvPr>
        </p:nvSpPr>
        <p:spPr>
          <a:xfrm>
            <a:off x="3413125" y="1438275"/>
            <a:ext cx="2533650" cy="276999"/>
          </a:xfrm>
        </p:spPr>
        <p:txBody>
          <a:bodyPr/>
          <a:lstStyle/>
          <a:p>
            <a:pPr marL="0" indent="0">
              <a:buNone/>
            </a:pPr>
            <a:r>
              <a:rPr lang="en-US" b="0" dirty="0"/>
              <a:t>Time &amp; Space</a:t>
            </a:r>
          </a:p>
        </p:txBody>
      </p:sp>
      <p:sp>
        <p:nvSpPr>
          <p:cNvPr id="5" name="Text Placeholder 4">
            <a:extLst>
              <a:ext uri="{FF2B5EF4-FFF2-40B4-BE49-F238E27FC236}">
                <a16:creationId xmlns:a16="http://schemas.microsoft.com/office/drawing/2014/main" id="{EA3435E9-0D77-5E61-B1EA-A05EC14B4E32}"/>
              </a:ext>
            </a:extLst>
          </p:cNvPr>
          <p:cNvSpPr>
            <a:spLocks noGrp="1"/>
          </p:cNvSpPr>
          <p:nvPr>
            <p:ph type="body" sz="quarter" idx="15"/>
          </p:nvPr>
        </p:nvSpPr>
        <p:spPr>
          <a:xfrm>
            <a:off x="3413124" y="1905193"/>
            <a:ext cx="2532063" cy="1600438"/>
          </a:xfrm>
        </p:spPr>
        <p:txBody>
          <a:bodyPr/>
          <a:lstStyle/>
          <a:p>
            <a:pPr>
              <a:spcBef>
                <a:spcPts val="600"/>
              </a:spcBef>
              <a:spcAft>
                <a:spcPts val="600"/>
              </a:spcAft>
            </a:pPr>
            <a:r>
              <a:rPr lang="en-US" sz="1400" dirty="0"/>
              <a:t>Spatial confusion – especially relative to objects/characters.</a:t>
            </a:r>
          </a:p>
          <a:p>
            <a:pPr>
              <a:spcBef>
                <a:spcPts val="600"/>
              </a:spcBef>
              <a:spcAft>
                <a:spcPts val="600"/>
              </a:spcAft>
            </a:pPr>
            <a:r>
              <a:rPr lang="en-US" sz="1400" dirty="0"/>
              <a:t>Temporal inaccuracies.</a:t>
            </a:r>
          </a:p>
          <a:p>
            <a:pPr>
              <a:spcBef>
                <a:spcPts val="600"/>
              </a:spcBef>
              <a:spcAft>
                <a:spcPts val="600"/>
              </a:spcAft>
            </a:pPr>
            <a:r>
              <a:rPr lang="en-US" sz="1400" dirty="0"/>
              <a:t>Loses persistence and consistency of objects, characters, or scenes.</a:t>
            </a:r>
          </a:p>
        </p:txBody>
      </p:sp>
      <p:sp>
        <p:nvSpPr>
          <p:cNvPr id="14" name="Text Placeholder 13">
            <a:extLst>
              <a:ext uri="{FF2B5EF4-FFF2-40B4-BE49-F238E27FC236}">
                <a16:creationId xmlns:a16="http://schemas.microsoft.com/office/drawing/2014/main" id="{599DA531-5C28-8AD4-B483-134E79E9E250}"/>
              </a:ext>
            </a:extLst>
          </p:cNvPr>
          <p:cNvSpPr>
            <a:spLocks noGrp="1"/>
          </p:cNvSpPr>
          <p:nvPr>
            <p:ph type="body" sz="quarter" idx="18"/>
          </p:nvPr>
        </p:nvSpPr>
        <p:spPr>
          <a:xfrm>
            <a:off x="6244208" y="1438275"/>
            <a:ext cx="2532063" cy="276999"/>
          </a:xfrm>
        </p:spPr>
        <p:txBody>
          <a:bodyPr/>
          <a:lstStyle/>
          <a:p>
            <a:pPr marL="0" indent="0">
              <a:buNone/>
            </a:pPr>
            <a:r>
              <a:rPr lang="en-US" b="0" dirty="0"/>
              <a:t>Prompt Interpretation</a:t>
            </a:r>
          </a:p>
        </p:txBody>
      </p:sp>
      <p:sp>
        <p:nvSpPr>
          <p:cNvPr id="15" name="Text Placeholder 14">
            <a:extLst>
              <a:ext uri="{FF2B5EF4-FFF2-40B4-BE49-F238E27FC236}">
                <a16:creationId xmlns:a16="http://schemas.microsoft.com/office/drawing/2014/main" id="{894B8F84-5187-C363-27A8-2E338EBA6269}"/>
              </a:ext>
            </a:extLst>
          </p:cNvPr>
          <p:cNvSpPr>
            <a:spLocks noGrp="1"/>
          </p:cNvSpPr>
          <p:nvPr>
            <p:ph type="body" sz="quarter" idx="19"/>
          </p:nvPr>
        </p:nvSpPr>
        <p:spPr>
          <a:xfrm>
            <a:off x="6244208" y="1905193"/>
            <a:ext cx="2532063" cy="1231106"/>
          </a:xfrm>
        </p:spPr>
        <p:txBody>
          <a:bodyPr/>
          <a:lstStyle/>
          <a:p>
            <a:pPr algn="l">
              <a:spcBef>
                <a:spcPts val="600"/>
              </a:spcBef>
              <a:spcAft>
                <a:spcPts val="600"/>
              </a:spcAft>
              <a:buFont typeface="Arial" panose="020B0604020202020204" pitchFamily="34" charset="0"/>
              <a:buChar char="•"/>
            </a:pPr>
            <a:r>
              <a:rPr lang="en-US" sz="1400" b="0" i="0" dirty="0">
                <a:solidFill>
                  <a:srgbClr val="424242"/>
                </a:solidFill>
                <a:effectLst/>
                <a:latin typeface="Segoe UI" panose="020B0502040204020203" pitchFamily="34" charset="0"/>
              </a:rPr>
              <a:t>Cannot process nuanced or complex prompts (multi-sentence usually gets ignored).</a:t>
            </a:r>
          </a:p>
          <a:p>
            <a:pPr algn="l">
              <a:spcBef>
                <a:spcPts val="600"/>
              </a:spcBef>
              <a:spcAft>
                <a:spcPts val="600"/>
              </a:spcAft>
              <a:buFont typeface="Arial" panose="020B0604020202020204" pitchFamily="34" charset="0"/>
              <a:buChar char="•"/>
            </a:pPr>
            <a:r>
              <a:rPr lang="en-US" sz="1400" dirty="0"/>
              <a:t>Lack of fine-grain controls.</a:t>
            </a:r>
          </a:p>
        </p:txBody>
      </p:sp>
      <p:sp>
        <p:nvSpPr>
          <p:cNvPr id="16" name="Text Placeholder 15">
            <a:extLst>
              <a:ext uri="{FF2B5EF4-FFF2-40B4-BE49-F238E27FC236}">
                <a16:creationId xmlns:a16="http://schemas.microsoft.com/office/drawing/2014/main" id="{B694CE2F-4582-CEB7-92EF-90EDE871C87C}"/>
              </a:ext>
            </a:extLst>
          </p:cNvPr>
          <p:cNvSpPr>
            <a:spLocks noGrp="1"/>
          </p:cNvSpPr>
          <p:nvPr>
            <p:ph type="body" sz="quarter" idx="20"/>
          </p:nvPr>
        </p:nvSpPr>
        <p:spPr>
          <a:xfrm>
            <a:off x="9073133" y="1438275"/>
            <a:ext cx="2533650" cy="276999"/>
          </a:xfrm>
        </p:spPr>
        <p:txBody>
          <a:bodyPr/>
          <a:lstStyle/>
          <a:p>
            <a:pPr marL="0" indent="0">
              <a:buNone/>
            </a:pPr>
            <a:r>
              <a:rPr lang="en-US" b="0" dirty="0"/>
              <a:t>Technical &amp; Quality</a:t>
            </a:r>
          </a:p>
        </p:txBody>
      </p:sp>
      <p:sp>
        <p:nvSpPr>
          <p:cNvPr id="17" name="Text Placeholder 16">
            <a:extLst>
              <a:ext uri="{FF2B5EF4-FFF2-40B4-BE49-F238E27FC236}">
                <a16:creationId xmlns:a16="http://schemas.microsoft.com/office/drawing/2014/main" id="{40D24C89-AE89-8DCD-1B9D-FB8031187AB0}"/>
              </a:ext>
            </a:extLst>
          </p:cNvPr>
          <p:cNvSpPr>
            <a:spLocks noGrp="1"/>
          </p:cNvSpPr>
          <p:nvPr>
            <p:ph type="body" sz="quarter" idx="21"/>
          </p:nvPr>
        </p:nvSpPr>
        <p:spPr>
          <a:xfrm>
            <a:off x="9074720" y="1905193"/>
            <a:ext cx="2532063" cy="1815882"/>
          </a:xfrm>
        </p:spPr>
        <p:txBody>
          <a:bodyPr/>
          <a:lstStyle/>
          <a:p>
            <a:pPr algn="l">
              <a:spcBef>
                <a:spcPts val="600"/>
              </a:spcBef>
              <a:spcAft>
                <a:spcPts val="600"/>
              </a:spcAft>
              <a:buFont typeface="Arial" panose="020B0604020202020204" pitchFamily="34" charset="0"/>
              <a:buChar char="•"/>
            </a:pPr>
            <a:r>
              <a:rPr lang="en-US" sz="1400" b="0" i="0" dirty="0">
                <a:solidFill>
                  <a:srgbClr val="424242"/>
                </a:solidFill>
                <a:effectLst/>
                <a:latin typeface="Segoe UI" panose="020B0502040204020203" pitchFamily="34" charset="0"/>
              </a:rPr>
              <a:t>Limited resolution and limited aspect ratios.</a:t>
            </a:r>
          </a:p>
          <a:p>
            <a:pPr algn="l">
              <a:spcBef>
                <a:spcPts val="600"/>
              </a:spcBef>
              <a:spcAft>
                <a:spcPts val="600"/>
              </a:spcAft>
              <a:buFont typeface="Arial" panose="020B0604020202020204" pitchFamily="34" charset="0"/>
              <a:buChar char="•"/>
            </a:pPr>
            <a:r>
              <a:rPr lang="en-US" sz="1400" dirty="0">
                <a:solidFill>
                  <a:srgbClr val="424242"/>
                </a:solidFill>
                <a:latin typeface="Segoe UI" panose="020B0502040204020203" pitchFamily="34" charset="0"/>
              </a:rPr>
              <a:t>Limited to 20seconds maximum. The long the video, the lower the narrative’s cohesion.</a:t>
            </a:r>
          </a:p>
          <a:p>
            <a:pPr algn="l">
              <a:spcBef>
                <a:spcPts val="600"/>
              </a:spcBef>
              <a:spcAft>
                <a:spcPts val="600"/>
              </a:spcAft>
              <a:buFont typeface="Arial" panose="020B0604020202020204" pitchFamily="34" charset="0"/>
              <a:buChar char="•"/>
            </a:pPr>
            <a:r>
              <a:rPr lang="en-US" sz="1400" b="0" i="0" dirty="0">
                <a:solidFill>
                  <a:srgbClr val="424242"/>
                </a:solidFill>
                <a:effectLst/>
                <a:latin typeface="Segoe UI" panose="020B0502040204020203" pitchFamily="34" charset="0"/>
              </a:rPr>
              <a:t>No copyright protection.</a:t>
            </a:r>
            <a:endParaRPr lang="en-US" sz="1200" b="0" i="0" dirty="0">
              <a:solidFill>
                <a:srgbClr val="424242"/>
              </a:solidFill>
              <a:effectLst/>
              <a:latin typeface="Segoe UI" panose="020B0502040204020203" pitchFamily="34" charset="0"/>
            </a:endParaRPr>
          </a:p>
        </p:txBody>
      </p:sp>
      <p:sp>
        <p:nvSpPr>
          <p:cNvPr id="2" name="TextBox 1">
            <a:extLst>
              <a:ext uri="{FF2B5EF4-FFF2-40B4-BE49-F238E27FC236}">
                <a16:creationId xmlns:a16="http://schemas.microsoft.com/office/drawing/2014/main" id="{6BC53D48-DE66-67FE-6CC6-D3A4259E9C47}"/>
              </a:ext>
            </a:extLst>
          </p:cNvPr>
          <p:cNvSpPr txBox="1"/>
          <p:nvPr/>
        </p:nvSpPr>
        <p:spPr>
          <a:xfrm rot="-1800000">
            <a:off x="962025" y="2286000"/>
            <a:ext cx="10039350" cy="2554545"/>
          </a:xfrm>
          <a:prstGeom prst="rect">
            <a:avLst/>
          </a:prstGeom>
          <a:noFill/>
        </p:spPr>
        <p:txBody>
          <a:bodyPr wrap="square" lIns="0" tIns="0" rIns="0" bIns="0" rtlCol="0">
            <a:spAutoFit/>
          </a:bodyPr>
          <a:lstStyle/>
          <a:p>
            <a:pPr algn="ctr"/>
            <a:r>
              <a:rPr lang="en-US" sz="16600" dirty="0">
                <a:solidFill>
                  <a:srgbClr val="FF0000"/>
                </a:solidFill>
              </a:rPr>
              <a:t>PREVIEW</a:t>
            </a:r>
          </a:p>
        </p:txBody>
      </p:sp>
    </p:spTree>
    <p:extLst>
      <p:ext uri="{BB962C8B-B14F-4D97-AF65-F5344CB8AC3E}">
        <p14:creationId xmlns:p14="http://schemas.microsoft.com/office/powerpoint/2010/main" val="32143603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4D22-1CC7-670B-F33D-A8CFEA1AE55F}"/>
              </a:ext>
            </a:extLst>
          </p:cNvPr>
          <p:cNvSpPr>
            <a:spLocks noGrp="1"/>
          </p:cNvSpPr>
          <p:nvPr>
            <p:ph type="title"/>
          </p:nvPr>
        </p:nvSpPr>
        <p:spPr>
          <a:xfrm>
            <a:off x="585216" y="2918853"/>
            <a:ext cx="9144000" cy="615553"/>
          </a:xfrm>
        </p:spPr>
        <p:txBody>
          <a:bodyPr/>
          <a:lstStyle/>
          <a:p>
            <a:r>
              <a:rPr lang="en-US" dirty="0"/>
              <a:t>Break</a:t>
            </a:r>
          </a:p>
        </p:txBody>
      </p:sp>
    </p:spTree>
    <p:extLst>
      <p:ext uri="{BB962C8B-B14F-4D97-AF65-F5344CB8AC3E}">
        <p14:creationId xmlns:p14="http://schemas.microsoft.com/office/powerpoint/2010/main" val="359746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53CA0-209C-ABC5-C0D6-57D179AC00B2}"/>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61CDAFF2-C2AE-B3FC-2B0D-41D5C88A8456}"/>
              </a:ext>
            </a:extLst>
          </p:cNvPr>
          <p:cNvSpPr>
            <a:spLocks noGrp="1"/>
          </p:cNvSpPr>
          <p:nvPr>
            <p:ph type="title"/>
          </p:nvPr>
        </p:nvSpPr>
        <p:spPr/>
        <p:txBody>
          <a:bodyPr/>
          <a:lstStyle/>
          <a:p>
            <a:r>
              <a:rPr lang="en-US" b="0" dirty="0"/>
              <a:t>Scenario &amp; Build</a:t>
            </a:r>
            <a:endParaRPr lang="en-US" dirty="0"/>
          </a:p>
        </p:txBody>
      </p:sp>
      <p:sp>
        <p:nvSpPr>
          <p:cNvPr id="6" name="Text Placeholder 5">
            <a:extLst>
              <a:ext uri="{FF2B5EF4-FFF2-40B4-BE49-F238E27FC236}">
                <a16:creationId xmlns:a16="http://schemas.microsoft.com/office/drawing/2014/main" id="{78727432-4534-7C55-B0DD-022CB2247D88}"/>
              </a:ext>
            </a:extLst>
          </p:cNvPr>
          <p:cNvSpPr>
            <a:spLocks noGrp="1"/>
          </p:cNvSpPr>
          <p:nvPr>
            <p:ph type="body" sz="quarter" idx="16"/>
          </p:nvPr>
        </p:nvSpPr>
        <p:spPr/>
        <p:txBody>
          <a:bodyPr/>
          <a:lstStyle/>
          <a:p>
            <a:r>
              <a:rPr lang="en-US" b="0" dirty="0"/>
              <a:t>The Use Case</a:t>
            </a:r>
          </a:p>
        </p:txBody>
      </p:sp>
      <p:sp>
        <p:nvSpPr>
          <p:cNvPr id="4" name="Text Placeholder 3">
            <a:extLst>
              <a:ext uri="{FF2B5EF4-FFF2-40B4-BE49-F238E27FC236}">
                <a16:creationId xmlns:a16="http://schemas.microsoft.com/office/drawing/2014/main" id="{53835AD8-21A3-B54D-7E9A-2D3D03854997}"/>
              </a:ext>
            </a:extLst>
          </p:cNvPr>
          <p:cNvSpPr>
            <a:spLocks noGrp="1"/>
          </p:cNvSpPr>
          <p:nvPr>
            <p:ph type="body" sz="quarter" idx="14"/>
          </p:nvPr>
        </p:nvSpPr>
        <p:spPr>
          <a:xfrm>
            <a:off x="584200" y="2084388"/>
            <a:ext cx="5219700" cy="3262432"/>
          </a:xfrm>
        </p:spPr>
        <p:txBody>
          <a:bodyPr/>
          <a:lstStyle/>
          <a:p>
            <a:pPr marL="0" indent="0" algn="l">
              <a:spcBef>
                <a:spcPts val="600"/>
              </a:spcBef>
              <a:spcAft>
                <a:spcPts val="600"/>
              </a:spcAft>
              <a:buNone/>
            </a:pPr>
            <a:r>
              <a:rPr lang="en-US" sz="1800" b="0" i="0" dirty="0">
                <a:solidFill>
                  <a:srgbClr val="424242"/>
                </a:solidFill>
                <a:effectLst/>
                <a:latin typeface="Segoe UI" panose="020B0502040204020203" pitchFamily="34" charset="0"/>
              </a:rPr>
              <a:t>Major fast food restaurant’s media team wants to g</a:t>
            </a:r>
            <a:r>
              <a:rPr lang="en-US" sz="1800" dirty="0">
                <a:solidFill>
                  <a:srgbClr val="424242"/>
                </a:solidFill>
                <a:latin typeface="Segoe UI" panose="020B0502040204020203" pitchFamily="34" charset="0"/>
              </a:rPr>
              <a:t>enerate videos for social media campaigns. The videos can either be used directly after minor brand edits or be used for inspiration by the team.</a:t>
            </a:r>
          </a:p>
          <a:p>
            <a:pPr marL="0" indent="0" algn="l">
              <a:spcBef>
                <a:spcPts val="600"/>
              </a:spcBef>
              <a:spcAft>
                <a:spcPts val="600"/>
              </a:spcAft>
              <a:buNone/>
            </a:pPr>
            <a:endParaRPr lang="en-US" sz="1800" b="0" i="0" dirty="0">
              <a:solidFill>
                <a:srgbClr val="424242"/>
              </a:solidFill>
              <a:effectLst/>
              <a:latin typeface="Segoe UI" panose="020B0502040204020203" pitchFamily="34" charset="0"/>
            </a:endParaRPr>
          </a:p>
          <a:p>
            <a:pPr marL="0" indent="0" algn="l">
              <a:spcBef>
                <a:spcPts val="600"/>
              </a:spcBef>
              <a:spcAft>
                <a:spcPts val="600"/>
              </a:spcAft>
              <a:buNone/>
            </a:pPr>
            <a:r>
              <a:rPr lang="en-US" sz="1800" dirty="0">
                <a:solidFill>
                  <a:srgbClr val="424242"/>
                </a:solidFill>
                <a:latin typeface="Segoe UI" panose="020B0502040204020203" pitchFamily="34" charset="0"/>
              </a:rPr>
              <a:t>Requirements:</a:t>
            </a:r>
          </a:p>
          <a:p>
            <a:pPr algn="l">
              <a:spcBef>
                <a:spcPts val="600"/>
              </a:spcBef>
              <a:spcAft>
                <a:spcPts val="600"/>
              </a:spcAft>
              <a:buFontTx/>
              <a:buChar char="-"/>
            </a:pPr>
            <a:r>
              <a:rPr lang="en-US" sz="1800" dirty="0">
                <a:solidFill>
                  <a:srgbClr val="424242"/>
                </a:solidFill>
                <a:latin typeface="Segoe UI" panose="020B0502040204020203" pitchFamily="34" charset="0"/>
              </a:rPr>
              <a:t>6 seconds long</a:t>
            </a:r>
          </a:p>
          <a:p>
            <a:pPr algn="l">
              <a:spcBef>
                <a:spcPts val="600"/>
              </a:spcBef>
              <a:spcAft>
                <a:spcPts val="600"/>
              </a:spcAft>
              <a:buFontTx/>
              <a:buChar char="-"/>
            </a:pPr>
            <a:r>
              <a:rPr lang="en-US" sz="1800" dirty="0">
                <a:solidFill>
                  <a:srgbClr val="424242"/>
                </a:solidFill>
                <a:latin typeface="Segoe UI" panose="020B0502040204020203" pitchFamily="34" charset="0"/>
              </a:rPr>
              <a:t>Resolution for most mobile devices</a:t>
            </a:r>
          </a:p>
          <a:p>
            <a:pPr marL="0" indent="0" algn="l">
              <a:spcBef>
                <a:spcPts val="600"/>
              </a:spcBef>
              <a:spcAft>
                <a:spcPts val="600"/>
              </a:spcAft>
              <a:buNone/>
            </a:pPr>
            <a:r>
              <a:rPr lang="en-US" sz="1800" dirty="0">
                <a:solidFill>
                  <a:srgbClr val="424242"/>
                </a:solidFill>
                <a:latin typeface="Segoe UI" panose="020B0502040204020203" pitchFamily="34" charset="0"/>
              </a:rPr>
              <a:t>- No copyright/branding violations</a:t>
            </a:r>
            <a:endParaRPr lang="en-US" sz="1800" b="0" i="0" dirty="0">
              <a:solidFill>
                <a:srgbClr val="424242"/>
              </a:solidFill>
              <a:effectLst/>
              <a:latin typeface="Segoe UI" panose="020B0502040204020203" pitchFamily="34" charset="0"/>
            </a:endParaRPr>
          </a:p>
        </p:txBody>
      </p:sp>
      <p:pic>
        <p:nvPicPr>
          <p:cNvPr id="2" name="Picture 4" descr="Компания Chainlit | Сила искусственного интеллекта">
            <a:extLst>
              <a:ext uri="{FF2B5EF4-FFF2-40B4-BE49-F238E27FC236}">
                <a16:creationId xmlns:a16="http://schemas.microsoft.com/office/drawing/2014/main" id="{E739E548-1C06-49DC-5BFA-2EE3D1049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502" y="3199243"/>
            <a:ext cx="2574973" cy="60183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852B624E-6FF2-97E6-6174-56AFEF599DF0}"/>
              </a:ext>
            </a:extLst>
          </p:cNvPr>
          <p:cNvSpPr>
            <a:spLocks noGrp="1"/>
          </p:cNvSpPr>
          <p:nvPr>
            <p:ph type="body" sz="quarter" idx="17"/>
          </p:nvPr>
        </p:nvSpPr>
        <p:spPr/>
        <p:txBody>
          <a:bodyPr/>
          <a:lstStyle/>
          <a:p>
            <a:r>
              <a:rPr lang="en-US" dirty="0"/>
              <a:t>Architecture</a:t>
            </a:r>
          </a:p>
        </p:txBody>
      </p:sp>
      <p:pic>
        <p:nvPicPr>
          <p:cNvPr id="1028" name="Picture 4">
            <a:extLst>
              <a:ext uri="{FF2B5EF4-FFF2-40B4-BE49-F238E27FC236}">
                <a16:creationId xmlns:a16="http://schemas.microsoft.com/office/drawing/2014/main" id="{E02A05EC-2223-E18D-697C-3479D9596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7394" y="2909609"/>
            <a:ext cx="904875" cy="11811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E190B652-A870-A4CE-12AC-06B9CA24A61A}"/>
              </a:ext>
            </a:extLst>
          </p:cNvPr>
          <p:cNvCxnSpPr/>
          <p:nvPr/>
        </p:nvCxnSpPr>
        <p:spPr>
          <a:xfrm>
            <a:off x="9323462" y="3429000"/>
            <a:ext cx="1008403" cy="0"/>
          </a:xfrm>
          <a:prstGeom prst="straightConnector1">
            <a:avLst/>
          </a:prstGeom>
          <a:ln>
            <a:gradFill flip="none" rotWithShape="1">
              <a:gsLst>
                <a:gs pos="0">
                  <a:schemeClr val="accent6">
                    <a:lumMod val="0"/>
                    <a:lumOff val="100000"/>
                  </a:schemeClr>
                </a:gs>
                <a:gs pos="35000">
                  <a:schemeClr val="accent6">
                    <a:lumMod val="0"/>
                    <a:lumOff val="100000"/>
                  </a:schemeClr>
                </a:gs>
                <a:gs pos="100000">
                  <a:schemeClr val="accent6">
                    <a:lumMod val="100000"/>
                  </a:schemeClr>
                </a:gs>
              </a:gsLst>
              <a:lin ang="2700000" scaled="1"/>
              <a:tileRect/>
            </a:gra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6042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A21DE-8185-04EF-F25E-6B58DA9D64B1}"/>
              </a:ext>
            </a:extLst>
          </p:cNvPr>
          <p:cNvSpPr>
            <a:spLocks noGrp="1"/>
          </p:cNvSpPr>
          <p:nvPr>
            <p:ph type="title"/>
          </p:nvPr>
        </p:nvSpPr>
        <p:spPr>
          <a:xfrm>
            <a:off x="585216" y="2918853"/>
            <a:ext cx="9144000" cy="615553"/>
          </a:xfrm>
        </p:spPr>
        <p:txBody>
          <a:bodyPr/>
          <a:lstStyle/>
          <a:p>
            <a:r>
              <a:rPr lang="en-US" b="0" dirty="0"/>
              <a:t>Hands-on</a:t>
            </a:r>
          </a:p>
        </p:txBody>
      </p:sp>
    </p:spTree>
    <p:extLst>
      <p:ext uri="{BB962C8B-B14F-4D97-AF65-F5344CB8AC3E}">
        <p14:creationId xmlns:p14="http://schemas.microsoft.com/office/powerpoint/2010/main" val="42982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3959225"/>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400931"/>
          </a:xfrm>
        </p:spPr>
        <p:txBody>
          <a:bodyPr/>
          <a:lstStyle/>
          <a:p>
            <a:r>
              <a:rPr lang="en-US" dirty="0"/>
              <a:t>Elevating demos with GUIs</a:t>
            </a:r>
          </a:p>
          <a:p>
            <a:r>
              <a:rPr lang="en-US" dirty="0"/>
              <a:t>Intro to Popular GenAI UI Libraries</a:t>
            </a:r>
          </a:p>
          <a:p>
            <a:r>
              <a:rPr lang="en-US" dirty="0"/>
              <a:t>Intro to GenAI image/video generation</a:t>
            </a:r>
          </a:p>
          <a:p>
            <a:r>
              <a:rPr lang="en-US" dirty="0"/>
              <a:t>Sora first look</a:t>
            </a:r>
          </a:p>
          <a:p>
            <a:r>
              <a:rPr lang="en-US" dirty="0"/>
              <a:t>Sora’s edges</a:t>
            </a:r>
          </a:p>
          <a:p>
            <a:r>
              <a:rPr lang="en-US" dirty="0"/>
              <a:t>Hands-on lab</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E28BDC1-DC7E-FBB7-1C69-DD85DFBEAB1B}"/>
              </a:ext>
            </a:extLst>
          </p:cNvPr>
          <p:cNvSpPr>
            <a:spLocks noGrp="1"/>
          </p:cNvSpPr>
          <p:nvPr>
            <p:ph type="title"/>
          </p:nvPr>
        </p:nvSpPr>
        <p:spPr/>
        <p:txBody>
          <a:bodyPr/>
          <a:lstStyle/>
          <a:p>
            <a:r>
              <a:rPr lang="en-US" dirty="0"/>
              <a:t>Telling Engaging Stories via Graphics</a:t>
            </a:r>
          </a:p>
        </p:txBody>
      </p:sp>
      <p:graphicFrame>
        <p:nvGraphicFramePr>
          <p:cNvPr id="13" name="Chart 12" descr="Bar chart example">
            <a:extLst>
              <a:ext uri="{FF2B5EF4-FFF2-40B4-BE49-F238E27FC236}">
                <a16:creationId xmlns:a16="http://schemas.microsoft.com/office/drawing/2014/main" id="{259E812F-2BF3-52CD-DFD0-A627A24E8D3A}"/>
              </a:ext>
            </a:extLst>
          </p:cNvPr>
          <p:cNvGraphicFramePr/>
          <p:nvPr>
            <p:extLst>
              <p:ext uri="{D42A27DB-BD31-4B8C-83A1-F6EECF244321}">
                <p14:modId xmlns:p14="http://schemas.microsoft.com/office/powerpoint/2010/main" val="2242506705"/>
              </p:ext>
            </p:extLst>
          </p:nvPr>
        </p:nvGraphicFramePr>
        <p:xfrm>
          <a:off x="5377159" y="1676400"/>
          <a:ext cx="6229624" cy="397808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42110F44-B1EA-7EF2-2379-6D1F38A01399}"/>
              </a:ext>
            </a:extLst>
          </p:cNvPr>
          <p:cNvSpPr txBox="1"/>
          <p:nvPr/>
        </p:nvSpPr>
        <p:spPr>
          <a:xfrm>
            <a:off x="474010" y="1676400"/>
            <a:ext cx="4790514" cy="4401205"/>
          </a:xfrm>
          <a:prstGeom prst="rect">
            <a:avLst/>
          </a:prstGeom>
          <a:solidFill>
            <a:schemeClr val="tx1"/>
          </a:solidFill>
        </p:spPr>
        <p:txBody>
          <a:bodyPr wrap="square">
            <a:spAutoFit/>
          </a:bodyPr>
          <a:lstStyle/>
          <a:p>
            <a:r>
              <a:rPr lang="en-US" sz="1400" b="0" i="0" u="none" strike="noStrike" baseline="0" dirty="0">
                <a:solidFill>
                  <a:schemeClr val="accent4">
                    <a:lumMod val="75000"/>
                  </a:schemeClr>
                </a:solidFill>
                <a:latin typeface="Calibri" panose="020F0502020204030204" pitchFamily="34" charset="0"/>
              </a:rPr>
              <a:t>[“category1”:{</a:t>
            </a:r>
          </a:p>
          <a:p>
            <a:pPr lvl="1"/>
            <a:r>
              <a:rPr lang="en-US" sz="1400" dirty="0">
                <a:solidFill>
                  <a:schemeClr val="accent4">
                    <a:lumMod val="75000"/>
                  </a:schemeClr>
                </a:solidFill>
                <a:latin typeface="Calibri" panose="020F0502020204030204" pitchFamily="34" charset="0"/>
              </a:rPr>
              <a:t>“series1”:</a:t>
            </a:r>
            <a:r>
              <a:rPr lang="en-US" sz="1400" b="0" i="0" u="none" strike="noStrike" baseline="0" dirty="0">
                <a:solidFill>
                  <a:schemeClr val="accent4">
                    <a:lumMod val="75000"/>
                  </a:schemeClr>
                </a:solidFill>
                <a:latin typeface="Calibri" panose="020F0502020204030204" pitchFamily="34" charset="0"/>
              </a:rPr>
              <a:t>4.3,</a:t>
            </a:r>
          </a:p>
          <a:p>
            <a:pPr lvl="1"/>
            <a:r>
              <a:rPr lang="en-US" sz="1400" dirty="0">
                <a:solidFill>
                  <a:schemeClr val="accent4">
                    <a:lumMod val="75000"/>
                  </a:schemeClr>
                </a:solidFill>
                <a:latin typeface="Calibri" panose="020F0502020204030204" pitchFamily="34" charset="0"/>
              </a:rPr>
              <a:t>“series2”:</a:t>
            </a:r>
            <a:r>
              <a:rPr lang="en-US" sz="1400" b="0" i="0" u="none" strike="noStrike" baseline="0" dirty="0">
                <a:solidFill>
                  <a:schemeClr val="accent4">
                    <a:lumMod val="75000"/>
                  </a:schemeClr>
                </a:solidFill>
                <a:latin typeface="Calibri" panose="020F0502020204030204" pitchFamily="34" charset="0"/>
              </a:rPr>
              <a:t>3.4,</a:t>
            </a:r>
          </a:p>
          <a:p>
            <a:pPr lvl="1"/>
            <a:r>
              <a:rPr lang="en-US" sz="1400" dirty="0">
                <a:solidFill>
                  <a:schemeClr val="accent4">
                    <a:lumMod val="75000"/>
                  </a:schemeClr>
                </a:solidFill>
                <a:latin typeface="Calibri" panose="020F0502020204030204" pitchFamily="34" charset="0"/>
              </a:rPr>
              <a:t>“series3”:</a:t>
            </a:r>
            <a:r>
              <a:rPr lang="en-US" sz="1400" b="0" i="0" u="none" strike="noStrike" baseline="0" dirty="0">
                <a:solidFill>
                  <a:schemeClr val="accent4">
                    <a:lumMod val="75000"/>
                  </a:schemeClr>
                </a:solidFill>
                <a:latin typeface="Calibri" panose="020F0502020204030204" pitchFamily="34" charset="0"/>
              </a:rPr>
              <a:t>2.0</a:t>
            </a:r>
          </a:p>
          <a:p>
            <a:r>
              <a:rPr lang="en-US" sz="1400" dirty="0">
                <a:solidFill>
                  <a:schemeClr val="accent4">
                    <a:lumMod val="75000"/>
                  </a:schemeClr>
                </a:solidFill>
                <a:latin typeface="Calibri" panose="020F0502020204030204" pitchFamily="34" charset="0"/>
              </a:rPr>
              <a:t>},</a:t>
            </a:r>
          </a:p>
          <a:p>
            <a:r>
              <a:rPr lang="en-US" sz="1400" b="0" i="0" u="none" strike="noStrike" baseline="0" dirty="0">
                <a:solidFill>
                  <a:schemeClr val="accent4">
                    <a:lumMod val="75000"/>
                  </a:schemeClr>
                </a:solidFill>
                <a:latin typeface="Calibri" panose="020F0502020204030204" pitchFamily="34" charset="0"/>
              </a:rPr>
              <a:t>“category2”:{</a:t>
            </a:r>
          </a:p>
          <a:p>
            <a:pPr lvl="1"/>
            <a:r>
              <a:rPr lang="en-US" sz="1400" dirty="0">
                <a:solidFill>
                  <a:schemeClr val="accent4">
                    <a:lumMod val="75000"/>
                  </a:schemeClr>
                </a:solidFill>
                <a:latin typeface="Calibri" panose="020F0502020204030204" pitchFamily="34" charset="0"/>
              </a:rPr>
              <a:t>“series1”:2.5</a:t>
            </a:r>
            <a:r>
              <a:rPr lang="en-US" sz="1400" b="0" i="0" u="none" strike="noStrike" baseline="0" dirty="0">
                <a:solidFill>
                  <a:schemeClr val="accent4">
                    <a:lumMod val="75000"/>
                  </a:schemeClr>
                </a:solidFill>
                <a:latin typeface="Calibri" panose="020F0502020204030204" pitchFamily="34" charset="0"/>
              </a:rPr>
              <a:t>,</a:t>
            </a:r>
          </a:p>
          <a:p>
            <a:pPr lvl="1"/>
            <a:r>
              <a:rPr lang="en-US" sz="1400" dirty="0">
                <a:solidFill>
                  <a:schemeClr val="accent4">
                    <a:lumMod val="75000"/>
                  </a:schemeClr>
                </a:solidFill>
                <a:latin typeface="Calibri" panose="020F0502020204030204" pitchFamily="34" charset="0"/>
              </a:rPr>
              <a:t>“series2”:4.</a:t>
            </a:r>
            <a:r>
              <a:rPr lang="en-US" sz="1400" b="0" i="0" u="none" strike="noStrike" baseline="0" dirty="0">
                <a:solidFill>
                  <a:schemeClr val="accent4">
                    <a:lumMod val="75000"/>
                  </a:schemeClr>
                </a:solidFill>
                <a:latin typeface="Calibri" panose="020F0502020204030204" pitchFamily="34" charset="0"/>
              </a:rPr>
              <a:t>4,</a:t>
            </a:r>
          </a:p>
          <a:p>
            <a:pPr lvl="1"/>
            <a:r>
              <a:rPr lang="en-US" sz="1400" dirty="0">
                <a:solidFill>
                  <a:schemeClr val="accent4">
                    <a:lumMod val="75000"/>
                  </a:schemeClr>
                </a:solidFill>
                <a:latin typeface="Calibri" panose="020F0502020204030204" pitchFamily="34" charset="0"/>
              </a:rPr>
              <a:t>“series3”:</a:t>
            </a:r>
            <a:r>
              <a:rPr lang="en-US" sz="1400" b="0" i="0" u="none" strike="noStrike" baseline="0" dirty="0">
                <a:solidFill>
                  <a:schemeClr val="accent4">
                    <a:lumMod val="75000"/>
                  </a:schemeClr>
                </a:solidFill>
                <a:latin typeface="Calibri" panose="020F0502020204030204" pitchFamily="34" charset="0"/>
              </a:rPr>
              <a:t>2.0</a:t>
            </a:r>
          </a:p>
          <a:p>
            <a:r>
              <a:rPr lang="en-US" sz="1400" dirty="0">
                <a:solidFill>
                  <a:schemeClr val="accent4">
                    <a:lumMod val="75000"/>
                  </a:schemeClr>
                </a:solidFill>
                <a:latin typeface="Calibri" panose="020F0502020204030204" pitchFamily="34" charset="0"/>
              </a:rPr>
              <a:t>},</a:t>
            </a:r>
            <a:endParaRPr lang="en-US" sz="1400" b="0" i="0" u="none" strike="noStrike" baseline="0" dirty="0">
              <a:solidFill>
                <a:schemeClr val="accent4">
                  <a:lumMod val="75000"/>
                </a:schemeClr>
              </a:solidFill>
              <a:latin typeface="Calibri" panose="020F0502020204030204" pitchFamily="34" charset="0"/>
            </a:endParaRPr>
          </a:p>
          <a:p>
            <a:r>
              <a:rPr lang="en-US" sz="1400" b="0" i="0" u="none" strike="noStrike" baseline="0" dirty="0">
                <a:solidFill>
                  <a:schemeClr val="accent4">
                    <a:lumMod val="75000"/>
                  </a:schemeClr>
                </a:solidFill>
                <a:latin typeface="Calibri" panose="020F0502020204030204" pitchFamily="34" charset="0"/>
              </a:rPr>
              <a:t>“category3”:{</a:t>
            </a:r>
          </a:p>
          <a:p>
            <a:pPr lvl="1"/>
            <a:r>
              <a:rPr lang="en-US" sz="1400" dirty="0">
                <a:solidFill>
                  <a:schemeClr val="accent4">
                    <a:lumMod val="75000"/>
                  </a:schemeClr>
                </a:solidFill>
                <a:latin typeface="Calibri" panose="020F0502020204030204" pitchFamily="34" charset="0"/>
              </a:rPr>
              <a:t>“series1”:3.5,</a:t>
            </a:r>
            <a:endParaRPr lang="en-US" sz="1400" b="0" i="0" u="none" strike="noStrike" baseline="0" dirty="0">
              <a:solidFill>
                <a:schemeClr val="accent4">
                  <a:lumMod val="75000"/>
                </a:schemeClr>
              </a:solidFill>
              <a:latin typeface="Calibri" panose="020F0502020204030204" pitchFamily="34" charset="0"/>
            </a:endParaRPr>
          </a:p>
          <a:p>
            <a:pPr lvl="1"/>
            <a:r>
              <a:rPr lang="en-US" sz="1400" dirty="0">
                <a:solidFill>
                  <a:schemeClr val="accent4">
                    <a:lumMod val="75000"/>
                  </a:schemeClr>
                </a:solidFill>
                <a:latin typeface="Calibri" panose="020F0502020204030204" pitchFamily="34" charset="0"/>
              </a:rPr>
              <a:t>“series2”:1.8</a:t>
            </a:r>
            <a:r>
              <a:rPr lang="en-US" sz="1400" b="0" i="0" u="none" strike="noStrike" baseline="0" dirty="0">
                <a:solidFill>
                  <a:schemeClr val="accent4">
                    <a:lumMod val="75000"/>
                  </a:schemeClr>
                </a:solidFill>
                <a:latin typeface="Calibri" panose="020F0502020204030204" pitchFamily="34" charset="0"/>
              </a:rPr>
              <a:t>,</a:t>
            </a:r>
          </a:p>
          <a:p>
            <a:pPr lvl="1"/>
            <a:r>
              <a:rPr lang="en-US" sz="1400" dirty="0">
                <a:solidFill>
                  <a:schemeClr val="accent4">
                    <a:lumMod val="75000"/>
                  </a:schemeClr>
                </a:solidFill>
                <a:latin typeface="Calibri" panose="020F0502020204030204" pitchFamily="34" charset="0"/>
              </a:rPr>
              <a:t>“series3”:3</a:t>
            </a:r>
            <a:r>
              <a:rPr lang="en-US" sz="1400" b="0" i="0" u="none" strike="noStrike" baseline="0" dirty="0">
                <a:solidFill>
                  <a:schemeClr val="accent4">
                    <a:lumMod val="75000"/>
                  </a:schemeClr>
                </a:solidFill>
                <a:latin typeface="Calibri" panose="020F0502020204030204" pitchFamily="34" charset="0"/>
              </a:rPr>
              <a:t>.0</a:t>
            </a:r>
          </a:p>
          <a:p>
            <a:r>
              <a:rPr lang="en-US" sz="1400" dirty="0">
                <a:solidFill>
                  <a:schemeClr val="accent4">
                    <a:lumMod val="75000"/>
                  </a:schemeClr>
                </a:solidFill>
                <a:latin typeface="Calibri" panose="020F0502020204030204" pitchFamily="34" charset="0"/>
              </a:rPr>
              <a:t>},</a:t>
            </a:r>
          </a:p>
          <a:p>
            <a:r>
              <a:rPr lang="en-US" sz="1400" b="0" i="0" u="none" strike="noStrike" baseline="0" dirty="0">
                <a:solidFill>
                  <a:schemeClr val="accent4">
                    <a:lumMod val="75000"/>
                  </a:schemeClr>
                </a:solidFill>
                <a:latin typeface="Calibri" panose="020F0502020204030204" pitchFamily="34" charset="0"/>
              </a:rPr>
              <a:t>“category4”:{</a:t>
            </a:r>
          </a:p>
          <a:p>
            <a:pPr lvl="1"/>
            <a:r>
              <a:rPr lang="en-US" sz="1400" dirty="0">
                <a:solidFill>
                  <a:schemeClr val="accent4">
                    <a:lumMod val="75000"/>
                  </a:schemeClr>
                </a:solidFill>
                <a:latin typeface="Calibri" panose="020F0502020204030204" pitchFamily="34" charset="0"/>
              </a:rPr>
              <a:t>“series1”:</a:t>
            </a:r>
            <a:r>
              <a:rPr lang="en-US" sz="1400" b="0" i="0" u="none" strike="noStrike" baseline="0" dirty="0">
                <a:solidFill>
                  <a:schemeClr val="accent4">
                    <a:lumMod val="75000"/>
                  </a:schemeClr>
                </a:solidFill>
                <a:latin typeface="Calibri" panose="020F0502020204030204" pitchFamily="34" charset="0"/>
              </a:rPr>
              <a:t>4.5,</a:t>
            </a:r>
          </a:p>
          <a:p>
            <a:pPr lvl="1"/>
            <a:r>
              <a:rPr lang="en-US" sz="1400" dirty="0">
                <a:solidFill>
                  <a:schemeClr val="accent4">
                    <a:lumMod val="75000"/>
                  </a:schemeClr>
                </a:solidFill>
                <a:latin typeface="Calibri" panose="020F0502020204030204" pitchFamily="34" charset="0"/>
              </a:rPr>
              <a:t>“series2”:2.8</a:t>
            </a:r>
            <a:r>
              <a:rPr lang="en-US" sz="1400" b="0" i="0" u="none" strike="noStrike" baseline="0" dirty="0">
                <a:solidFill>
                  <a:schemeClr val="accent4">
                    <a:lumMod val="75000"/>
                  </a:schemeClr>
                </a:solidFill>
                <a:latin typeface="Calibri" panose="020F0502020204030204" pitchFamily="34" charset="0"/>
              </a:rPr>
              <a:t>,</a:t>
            </a:r>
          </a:p>
          <a:p>
            <a:pPr lvl="1"/>
            <a:r>
              <a:rPr lang="en-US" sz="1400" dirty="0">
                <a:solidFill>
                  <a:schemeClr val="accent4">
                    <a:lumMod val="75000"/>
                  </a:schemeClr>
                </a:solidFill>
                <a:latin typeface="Calibri" panose="020F0502020204030204" pitchFamily="34" charset="0"/>
              </a:rPr>
              <a:t>“series3”:5.0</a:t>
            </a:r>
            <a:endParaRPr lang="en-US" sz="1400" b="0" i="0" u="none" strike="noStrike" baseline="0" dirty="0">
              <a:solidFill>
                <a:schemeClr val="accent4">
                  <a:lumMod val="75000"/>
                </a:schemeClr>
              </a:solidFill>
              <a:latin typeface="Calibri" panose="020F0502020204030204" pitchFamily="34" charset="0"/>
            </a:endParaRPr>
          </a:p>
          <a:p>
            <a:r>
              <a:rPr lang="en-US" sz="1400" dirty="0">
                <a:solidFill>
                  <a:schemeClr val="accent4">
                    <a:lumMod val="75000"/>
                  </a:schemeClr>
                </a:solidFill>
                <a:latin typeface="Calibri" panose="020F0502020204030204" pitchFamily="34" charset="0"/>
              </a:rPr>
              <a:t>}]</a:t>
            </a:r>
            <a:endParaRPr lang="en-US" sz="1400" b="0" i="0" u="none" strike="noStrike" baseline="0" dirty="0">
              <a:solidFill>
                <a:schemeClr val="accent4">
                  <a:lumMod val="75000"/>
                </a:schemeClr>
              </a:solidFill>
              <a:latin typeface="Calibri" panose="020F0502020204030204" pitchFamily="34" charset="0"/>
            </a:endParaRPr>
          </a:p>
        </p:txBody>
      </p:sp>
    </p:spTree>
    <p:extLst>
      <p:ext uri="{BB962C8B-B14F-4D97-AF65-F5344CB8AC3E}">
        <p14:creationId xmlns:p14="http://schemas.microsoft.com/office/powerpoint/2010/main" val="16347287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11018520" cy="553998"/>
          </a:xfrm>
        </p:spPr>
        <p:txBody>
          <a:bodyPr/>
          <a:lstStyle/>
          <a:p>
            <a:r>
              <a:rPr lang="en-US" dirty="0"/>
              <a:t>What are our options?</a:t>
            </a:r>
          </a:p>
        </p:txBody>
      </p:sp>
      <p:pic>
        <p:nvPicPr>
          <p:cNvPr id="8" name="Picture 7">
            <a:extLst>
              <a:ext uri="{FF2B5EF4-FFF2-40B4-BE49-F238E27FC236}">
                <a16:creationId xmlns:a16="http://schemas.microsoft.com/office/drawing/2014/main" id="{C0696079-9273-0676-7741-CCE02CDABEA4}"/>
              </a:ext>
            </a:extLst>
          </p:cNvPr>
          <p:cNvPicPr>
            <a:picLocks noChangeAspect="1"/>
          </p:cNvPicPr>
          <p:nvPr/>
        </p:nvPicPr>
        <p:blipFill>
          <a:blip r:embed="rId3"/>
          <a:stretch>
            <a:fillRect/>
          </a:stretch>
        </p:blipFill>
        <p:spPr>
          <a:xfrm>
            <a:off x="490819" y="2283115"/>
            <a:ext cx="2736614" cy="1601064"/>
          </a:xfrm>
          <a:prstGeom prst="rect">
            <a:avLst/>
          </a:prstGeom>
        </p:spPr>
      </p:pic>
      <p:pic>
        <p:nvPicPr>
          <p:cNvPr id="26" name="Picture 25">
            <a:extLst>
              <a:ext uri="{FF2B5EF4-FFF2-40B4-BE49-F238E27FC236}">
                <a16:creationId xmlns:a16="http://schemas.microsoft.com/office/drawing/2014/main" id="{8EA8D98B-C545-1980-220E-4B0C87310EC1}"/>
              </a:ext>
            </a:extLst>
          </p:cNvPr>
          <p:cNvPicPr>
            <a:picLocks noChangeAspect="1"/>
          </p:cNvPicPr>
          <p:nvPr/>
        </p:nvPicPr>
        <p:blipFill>
          <a:blip r:embed="rId4"/>
          <a:stretch>
            <a:fillRect/>
          </a:stretch>
        </p:blipFill>
        <p:spPr>
          <a:xfrm>
            <a:off x="3583780" y="2764833"/>
            <a:ext cx="2639170" cy="637624"/>
          </a:xfrm>
          <a:prstGeom prst="rect">
            <a:avLst/>
          </a:prstGeom>
        </p:spPr>
      </p:pic>
      <p:pic>
        <p:nvPicPr>
          <p:cNvPr id="1028" name="Picture 4" descr="Компания Chainlit | Сила искусственного интеллекта">
            <a:extLst>
              <a:ext uri="{FF2B5EF4-FFF2-40B4-BE49-F238E27FC236}">
                <a16:creationId xmlns:a16="http://schemas.microsoft.com/office/drawing/2014/main" id="{BBE07748-ECDC-64B0-C496-F6E29E93A0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9333" y="2782729"/>
            <a:ext cx="2574973" cy="6018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Logo | 02 - PNG Logo Vector Brand Downloads (SVG, EPS)">
            <a:extLst>
              <a:ext uri="{FF2B5EF4-FFF2-40B4-BE49-F238E27FC236}">
                <a16:creationId xmlns:a16="http://schemas.microsoft.com/office/drawing/2014/main" id="{718F1F5A-6766-7ECA-490F-DF76CB5459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8503" y="2010098"/>
            <a:ext cx="2804370" cy="2147096"/>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9EDD1D0E-2BE2-18DC-6A88-62C89B87E8ED}"/>
              </a:ext>
            </a:extLst>
          </p:cNvPr>
          <p:cNvCxnSpPr>
            <a:cxnSpLocks/>
          </p:cNvCxnSpPr>
          <p:nvPr/>
        </p:nvCxnSpPr>
        <p:spPr>
          <a:xfrm>
            <a:off x="3395382" y="1902759"/>
            <a:ext cx="0" cy="2682688"/>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cxnSp>
        <p:nvCxnSpPr>
          <p:cNvPr id="30" name="Straight Connector 29">
            <a:extLst>
              <a:ext uri="{FF2B5EF4-FFF2-40B4-BE49-F238E27FC236}">
                <a16:creationId xmlns:a16="http://schemas.microsoft.com/office/drawing/2014/main" id="{D2895104-A9E5-1EBD-C4E2-12B76C1C6197}"/>
              </a:ext>
            </a:extLst>
          </p:cNvPr>
          <p:cNvCxnSpPr>
            <a:cxnSpLocks/>
          </p:cNvCxnSpPr>
          <p:nvPr/>
        </p:nvCxnSpPr>
        <p:spPr>
          <a:xfrm>
            <a:off x="6694394" y="1902759"/>
            <a:ext cx="0" cy="2682688"/>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cxnSp>
        <p:nvCxnSpPr>
          <p:cNvPr id="31" name="Straight Connector 30">
            <a:extLst>
              <a:ext uri="{FF2B5EF4-FFF2-40B4-BE49-F238E27FC236}">
                <a16:creationId xmlns:a16="http://schemas.microsoft.com/office/drawing/2014/main" id="{48CCC221-57E4-DB85-91FB-EAF369D919D3}"/>
              </a:ext>
            </a:extLst>
          </p:cNvPr>
          <p:cNvCxnSpPr>
            <a:cxnSpLocks/>
          </p:cNvCxnSpPr>
          <p:nvPr/>
        </p:nvCxnSpPr>
        <p:spPr>
          <a:xfrm>
            <a:off x="9908241" y="1902759"/>
            <a:ext cx="0" cy="2682688"/>
          </a:xfrm>
          <a:prstGeom prst="line">
            <a:avLst/>
          </a:prstGeom>
          <a:ln>
            <a:headEnd type="none" w="lg" len="med"/>
            <a:tailEnd type="none" w="lg" len="med"/>
          </a:ln>
        </p:spPr>
        <p:style>
          <a:lnRef idx="2">
            <a:schemeClr val="accent3"/>
          </a:lnRef>
          <a:fillRef idx="0">
            <a:schemeClr val="accent3"/>
          </a:fillRef>
          <a:effectRef idx="1">
            <a:schemeClr val="accent3"/>
          </a:effectRef>
          <a:fontRef idx="minor">
            <a:schemeClr val="tx1"/>
          </a:fontRef>
        </p:style>
      </p:cxnSp>
      <p:pic>
        <p:nvPicPr>
          <p:cNvPr id="1032" name="Picture 8" descr="Mesop">
            <a:extLst>
              <a:ext uri="{FF2B5EF4-FFF2-40B4-BE49-F238E27FC236}">
                <a16:creationId xmlns:a16="http://schemas.microsoft.com/office/drawing/2014/main" id="{E58049F4-ADAB-9560-67CA-E5B6B984D5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91321" y="5709118"/>
            <a:ext cx="1833840" cy="795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7933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0F490-0AE4-B955-F24D-EA623B4CEB79}"/>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F3A42B68-4F5F-DC44-A59C-F4375C7375CA}"/>
              </a:ext>
            </a:extLst>
          </p:cNvPr>
          <p:cNvSpPr>
            <a:spLocks noGrp="1"/>
          </p:cNvSpPr>
          <p:nvPr>
            <p:ph type="title"/>
          </p:nvPr>
        </p:nvSpPr>
        <p:spPr/>
        <p:txBody>
          <a:bodyPr/>
          <a:lstStyle/>
          <a:p>
            <a:r>
              <a:rPr lang="en-US" b="0" dirty="0" err="1"/>
              <a:t>Streamlit</a:t>
            </a:r>
            <a:endParaRPr lang="en-US" dirty="0"/>
          </a:p>
        </p:txBody>
      </p:sp>
      <p:sp>
        <p:nvSpPr>
          <p:cNvPr id="6" name="Text Placeholder 5">
            <a:extLst>
              <a:ext uri="{FF2B5EF4-FFF2-40B4-BE49-F238E27FC236}">
                <a16:creationId xmlns:a16="http://schemas.microsoft.com/office/drawing/2014/main" id="{B23E7E65-7409-E4F0-5A81-B4A3B9619FB2}"/>
              </a:ext>
            </a:extLst>
          </p:cNvPr>
          <p:cNvSpPr>
            <a:spLocks noGrp="1"/>
          </p:cNvSpPr>
          <p:nvPr>
            <p:ph type="body" sz="quarter" idx="16"/>
          </p:nvPr>
        </p:nvSpPr>
        <p:spPr/>
        <p:txBody>
          <a:bodyPr/>
          <a:lstStyle/>
          <a:p>
            <a:r>
              <a:rPr lang="en-US" b="0" dirty="0"/>
              <a:t>Pros</a:t>
            </a:r>
          </a:p>
        </p:txBody>
      </p:sp>
      <p:sp>
        <p:nvSpPr>
          <p:cNvPr id="4" name="Text Placeholder 3">
            <a:extLst>
              <a:ext uri="{FF2B5EF4-FFF2-40B4-BE49-F238E27FC236}">
                <a16:creationId xmlns:a16="http://schemas.microsoft.com/office/drawing/2014/main" id="{1E441D1F-27BD-FBA0-084B-F3C2DFF2FD22}"/>
              </a:ext>
            </a:extLst>
          </p:cNvPr>
          <p:cNvSpPr>
            <a:spLocks noGrp="1"/>
          </p:cNvSpPr>
          <p:nvPr>
            <p:ph type="body" sz="quarter" idx="14"/>
          </p:nvPr>
        </p:nvSpPr>
        <p:spPr>
          <a:xfrm>
            <a:off x="584200" y="2084388"/>
            <a:ext cx="5219700" cy="2677656"/>
          </a:xfrm>
        </p:spPr>
        <p:txBody>
          <a:bodyPr/>
          <a:lstStyle/>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Fast to prototype data-centric apps with Python alone—no front-end knowledge needed.</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Large, active community with extensive documentation and tutorials.</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Intuitive syntax and wide range of built-in UI components.</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Excellent for data visualization and interactive data science dashboards.</a:t>
            </a:r>
          </a:p>
        </p:txBody>
      </p:sp>
      <p:sp>
        <p:nvSpPr>
          <p:cNvPr id="12" name="Text Placeholder 11">
            <a:extLst>
              <a:ext uri="{FF2B5EF4-FFF2-40B4-BE49-F238E27FC236}">
                <a16:creationId xmlns:a16="http://schemas.microsoft.com/office/drawing/2014/main" id="{E0CA276D-5D2F-5FDE-36F5-F1468F3DDAAE}"/>
              </a:ext>
            </a:extLst>
          </p:cNvPr>
          <p:cNvSpPr>
            <a:spLocks noGrp="1"/>
          </p:cNvSpPr>
          <p:nvPr>
            <p:ph type="body" sz="quarter" idx="17"/>
          </p:nvPr>
        </p:nvSpPr>
        <p:spPr/>
        <p:txBody>
          <a:bodyPr/>
          <a:lstStyle/>
          <a:p>
            <a:r>
              <a:rPr lang="en-US" b="0" dirty="0"/>
              <a:t>Cons</a:t>
            </a:r>
          </a:p>
        </p:txBody>
      </p:sp>
      <p:sp>
        <p:nvSpPr>
          <p:cNvPr id="5" name="Text Placeholder 4">
            <a:extLst>
              <a:ext uri="{FF2B5EF4-FFF2-40B4-BE49-F238E27FC236}">
                <a16:creationId xmlns:a16="http://schemas.microsoft.com/office/drawing/2014/main" id="{137229F4-9F0F-63B3-D9C3-4D5C839D69EA}"/>
              </a:ext>
            </a:extLst>
          </p:cNvPr>
          <p:cNvSpPr>
            <a:spLocks noGrp="1"/>
          </p:cNvSpPr>
          <p:nvPr>
            <p:ph type="body" sz="quarter" idx="15"/>
          </p:nvPr>
        </p:nvSpPr>
        <p:spPr>
          <a:xfrm>
            <a:off x="6397625" y="2084388"/>
            <a:ext cx="5219700" cy="3385542"/>
          </a:xfrm>
        </p:spPr>
        <p:txBody>
          <a:bodyPr/>
          <a:lstStyle/>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Limited flexibility for complex, multi-page, or highly customized UIs.</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Not well-suited for non-Python environments or general web development.</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Can become slow with large data or heavyweight backend processes.</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Advanced customizations or integrations often require workarounds or third-party tools.</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Off-the-shelf UI is visually generic and less brandable out of the box.</a:t>
            </a:r>
          </a:p>
        </p:txBody>
      </p:sp>
      <p:pic>
        <p:nvPicPr>
          <p:cNvPr id="3" name="Picture 2">
            <a:extLst>
              <a:ext uri="{FF2B5EF4-FFF2-40B4-BE49-F238E27FC236}">
                <a16:creationId xmlns:a16="http://schemas.microsoft.com/office/drawing/2014/main" id="{241D763E-8BFA-5AB2-9C31-67CCC1A20C06}"/>
              </a:ext>
            </a:extLst>
          </p:cNvPr>
          <p:cNvPicPr>
            <a:picLocks noChangeAspect="1"/>
          </p:cNvPicPr>
          <p:nvPr/>
        </p:nvPicPr>
        <p:blipFill>
          <a:blip r:embed="rId3"/>
          <a:stretch>
            <a:fillRect/>
          </a:stretch>
        </p:blipFill>
        <p:spPr>
          <a:xfrm>
            <a:off x="9920240" y="-160282"/>
            <a:ext cx="2271760" cy="1329100"/>
          </a:xfrm>
          <a:prstGeom prst="rect">
            <a:avLst/>
          </a:prstGeom>
        </p:spPr>
      </p:pic>
    </p:spTree>
    <p:extLst>
      <p:ext uri="{BB962C8B-B14F-4D97-AF65-F5344CB8AC3E}">
        <p14:creationId xmlns:p14="http://schemas.microsoft.com/office/powerpoint/2010/main" val="26899757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9217E-E661-9991-4F2D-F4A745023D66}"/>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46EA6C9F-7C0B-60C8-51A4-A8ABFA457CFD}"/>
              </a:ext>
            </a:extLst>
          </p:cNvPr>
          <p:cNvSpPr>
            <a:spLocks noGrp="1"/>
          </p:cNvSpPr>
          <p:nvPr>
            <p:ph type="title"/>
          </p:nvPr>
        </p:nvSpPr>
        <p:spPr/>
        <p:txBody>
          <a:bodyPr/>
          <a:lstStyle/>
          <a:p>
            <a:r>
              <a:rPr lang="en-US" b="0" dirty="0" err="1"/>
              <a:t>Chainlit</a:t>
            </a:r>
            <a:endParaRPr lang="en-US" dirty="0"/>
          </a:p>
        </p:txBody>
      </p:sp>
      <p:sp>
        <p:nvSpPr>
          <p:cNvPr id="6" name="Text Placeholder 5">
            <a:extLst>
              <a:ext uri="{FF2B5EF4-FFF2-40B4-BE49-F238E27FC236}">
                <a16:creationId xmlns:a16="http://schemas.microsoft.com/office/drawing/2014/main" id="{DFD3FC5B-E14A-0791-7669-C1BCDC6C2362}"/>
              </a:ext>
            </a:extLst>
          </p:cNvPr>
          <p:cNvSpPr>
            <a:spLocks noGrp="1"/>
          </p:cNvSpPr>
          <p:nvPr>
            <p:ph type="body" sz="quarter" idx="16"/>
          </p:nvPr>
        </p:nvSpPr>
        <p:spPr/>
        <p:txBody>
          <a:bodyPr/>
          <a:lstStyle/>
          <a:p>
            <a:r>
              <a:rPr lang="en-US" b="0" dirty="0"/>
              <a:t>Pros</a:t>
            </a:r>
          </a:p>
        </p:txBody>
      </p:sp>
      <p:sp>
        <p:nvSpPr>
          <p:cNvPr id="4" name="Text Placeholder 3">
            <a:extLst>
              <a:ext uri="{FF2B5EF4-FFF2-40B4-BE49-F238E27FC236}">
                <a16:creationId xmlns:a16="http://schemas.microsoft.com/office/drawing/2014/main" id="{C4990D8F-625E-0033-DDB7-FC28D976A221}"/>
              </a:ext>
            </a:extLst>
          </p:cNvPr>
          <p:cNvSpPr>
            <a:spLocks noGrp="1"/>
          </p:cNvSpPr>
          <p:nvPr>
            <p:ph type="body" sz="quarter" idx="14"/>
          </p:nvPr>
        </p:nvSpPr>
        <p:spPr>
          <a:xfrm>
            <a:off x="584200" y="2084388"/>
            <a:ext cx="5219700" cy="3108543"/>
          </a:xfrm>
        </p:spPr>
        <p:txBody>
          <a:bodyPr/>
          <a:lstStyle/>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Tailored for conversational UIs and LLM (Large Language Model) apps—specialized integration.</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Extremely fast setup for chatbots and natural language workflows using Python.</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Balances ease of use with some UI customization capability for conversation flows.</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Built-in streaming of model responses for interactive user experience.</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Lightweight and modern workflow for iteration.</a:t>
            </a:r>
          </a:p>
        </p:txBody>
      </p:sp>
      <p:sp>
        <p:nvSpPr>
          <p:cNvPr id="12" name="Text Placeholder 11">
            <a:extLst>
              <a:ext uri="{FF2B5EF4-FFF2-40B4-BE49-F238E27FC236}">
                <a16:creationId xmlns:a16="http://schemas.microsoft.com/office/drawing/2014/main" id="{A6CD91DB-47E8-AF15-A0A1-81D91976B5B8}"/>
              </a:ext>
            </a:extLst>
          </p:cNvPr>
          <p:cNvSpPr>
            <a:spLocks noGrp="1"/>
          </p:cNvSpPr>
          <p:nvPr>
            <p:ph type="body" sz="quarter" idx="17"/>
          </p:nvPr>
        </p:nvSpPr>
        <p:spPr/>
        <p:txBody>
          <a:bodyPr/>
          <a:lstStyle/>
          <a:p>
            <a:r>
              <a:rPr lang="en-US" b="0" dirty="0"/>
              <a:t>Cons</a:t>
            </a:r>
          </a:p>
        </p:txBody>
      </p:sp>
      <p:sp>
        <p:nvSpPr>
          <p:cNvPr id="5" name="Text Placeholder 4">
            <a:extLst>
              <a:ext uri="{FF2B5EF4-FFF2-40B4-BE49-F238E27FC236}">
                <a16:creationId xmlns:a16="http://schemas.microsoft.com/office/drawing/2014/main" id="{44A0A544-DB89-7008-5640-006C5E6E3252}"/>
              </a:ext>
            </a:extLst>
          </p:cNvPr>
          <p:cNvSpPr>
            <a:spLocks noGrp="1"/>
          </p:cNvSpPr>
          <p:nvPr>
            <p:ph type="body" sz="quarter" idx="15"/>
          </p:nvPr>
        </p:nvSpPr>
        <p:spPr>
          <a:xfrm>
            <a:off x="6397625" y="2084388"/>
            <a:ext cx="5219700" cy="3385542"/>
          </a:xfrm>
        </p:spPr>
        <p:txBody>
          <a:bodyPr/>
          <a:lstStyle/>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Niche: not designed for generic dashboards or non-LLM use cases.</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Small but growing community; less documentation and resources.</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UI customization is more limited versus general frameworks.</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Steeper learning for those new to LLM/inference pipelines.</a:t>
            </a:r>
          </a:p>
          <a:p>
            <a:pPr algn="l">
              <a:spcBef>
                <a:spcPts val="600"/>
              </a:spcBef>
              <a:spcAft>
                <a:spcPts val="600"/>
              </a:spcAft>
              <a:buFont typeface="Arial" panose="020B0604020202020204" pitchFamily="34" charset="0"/>
              <a:buChar char="•"/>
            </a:pPr>
            <a:r>
              <a:rPr lang="en-US" sz="1800" b="0" i="0" dirty="0">
                <a:solidFill>
                  <a:srgbClr val="424242"/>
                </a:solidFill>
                <a:effectLst/>
                <a:latin typeface="Segoe UI" panose="020B0502040204020203" pitchFamily="34" charset="0"/>
              </a:rPr>
              <a:t>Less flexible for arbitrary layouts or complex, non-conversational user experiences.</a:t>
            </a:r>
            <a:endParaRPr lang="en-US" sz="1800" dirty="0"/>
          </a:p>
        </p:txBody>
      </p:sp>
      <p:pic>
        <p:nvPicPr>
          <p:cNvPr id="2" name="Picture 4" descr="Компания Chainlit | Сила искусственного интеллекта">
            <a:extLst>
              <a:ext uri="{FF2B5EF4-FFF2-40B4-BE49-F238E27FC236}">
                <a16:creationId xmlns:a16="http://schemas.microsoft.com/office/drawing/2014/main" id="{85FD4DEB-414C-4B5B-4B70-183D7010B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2569" y="409365"/>
            <a:ext cx="2574973" cy="601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2495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53DF6-3D32-3493-CE86-5775A05586A8}"/>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7F91DD1B-4A8D-1EB8-5BE3-4CB203955EDD}"/>
              </a:ext>
            </a:extLst>
          </p:cNvPr>
          <p:cNvSpPr>
            <a:spLocks noGrp="1"/>
          </p:cNvSpPr>
          <p:nvPr>
            <p:ph type="title"/>
          </p:nvPr>
        </p:nvSpPr>
        <p:spPr/>
        <p:txBody>
          <a:bodyPr/>
          <a:lstStyle/>
          <a:p>
            <a:r>
              <a:rPr lang="en-US" b="0" dirty="0" err="1"/>
              <a:t>Gradio</a:t>
            </a:r>
            <a:endParaRPr lang="en-US" dirty="0"/>
          </a:p>
        </p:txBody>
      </p:sp>
      <p:sp>
        <p:nvSpPr>
          <p:cNvPr id="6" name="Text Placeholder 5">
            <a:extLst>
              <a:ext uri="{FF2B5EF4-FFF2-40B4-BE49-F238E27FC236}">
                <a16:creationId xmlns:a16="http://schemas.microsoft.com/office/drawing/2014/main" id="{AC247FB5-D9BB-BB4D-27B1-4098C0CE0F97}"/>
              </a:ext>
            </a:extLst>
          </p:cNvPr>
          <p:cNvSpPr>
            <a:spLocks noGrp="1"/>
          </p:cNvSpPr>
          <p:nvPr>
            <p:ph type="body" sz="quarter" idx="16"/>
          </p:nvPr>
        </p:nvSpPr>
        <p:spPr/>
        <p:txBody>
          <a:bodyPr/>
          <a:lstStyle/>
          <a:p>
            <a:r>
              <a:rPr lang="en-US" b="0" dirty="0"/>
              <a:t>Pros</a:t>
            </a:r>
          </a:p>
        </p:txBody>
      </p:sp>
      <p:sp>
        <p:nvSpPr>
          <p:cNvPr id="4" name="Text Placeholder 3">
            <a:extLst>
              <a:ext uri="{FF2B5EF4-FFF2-40B4-BE49-F238E27FC236}">
                <a16:creationId xmlns:a16="http://schemas.microsoft.com/office/drawing/2014/main" id="{07CD74E9-5355-A661-194D-5054970DAC35}"/>
              </a:ext>
            </a:extLst>
          </p:cNvPr>
          <p:cNvSpPr>
            <a:spLocks noGrp="1"/>
          </p:cNvSpPr>
          <p:nvPr>
            <p:ph type="body" sz="quarter" idx="14"/>
          </p:nvPr>
        </p:nvSpPr>
        <p:spPr>
          <a:xfrm>
            <a:off x="584200" y="2084388"/>
            <a:ext cx="5219700" cy="2831544"/>
          </a:xfrm>
        </p:spPr>
        <p:txBody>
          <a:bodyPr/>
          <a:lstStyle/>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Easiest way to create interfaces for ML models—minimal code for quick demos.</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Supports diverse input/output types (text, image, audio, video, sketch, etc.).</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Auto-generates shareable links and public endpoints—great for quick stakeholder feedback.</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Integrates easily into </a:t>
            </a:r>
            <a:r>
              <a:rPr lang="en-US" sz="1600" b="0" i="0" dirty="0" err="1">
                <a:solidFill>
                  <a:srgbClr val="424242"/>
                </a:solidFill>
                <a:effectLst/>
                <a:latin typeface="Segoe UI" panose="020B0502040204020203" pitchFamily="34" charset="0"/>
              </a:rPr>
              <a:t>Jupyter</a:t>
            </a:r>
            <a:r>
              <a:rPr lang="en-US" sz="1600" b="0" i="0" dirty="0">
                <a:solidFill>
                  <a:srgbClr val="424242"/>
                </a:solidFill>
                <a:effectLst/>
                <a:latin typeface="Segoe UI" panose="020B0502040204020203" pitchFamily="34" charset="0"/>
              </a:rPr>
              <a:t>, </a:t>
            </a:r>
            <a:r>
              <a:rPr lang="en-US" sz="1600" b="0" i="0" dirty="0" err="1">
                <a:solidFill>
                  <a:srgbClr val="424242"/>
                </a:solidFill>
                <a:effectLst/>
                <a:latin typeface="Segoe UI" panose="020B0502040204020203" pitchFamily="34" charset="0"/>
              </a:rPr>
              <a:t>Colab</a:t>
            </a:r>
            <a:r>
              <a:rPr lang="en-US" sz="1600" b="0" i="0" dirty="0">
                <a:solidFill>
                  <a:srgbClr val="424242"/>
                </a:solidFill>
                <a:effectLst/>
                <a:latin typeface="Segoe UI" panose="020B0502040204020203" pitchFamily="34" charset="0"/>
              </a:rPr>
              <a:t>, or plain Python scripts.</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Consistently updated, with growing industry adoption.</a:t>
            </a:r>
          </a:p>
        </p:txBody>
      </p:sp>
      <p:sp>
        <p:nvSpPr>
          <p:cNvPr id="12" name="Text Placeholder 11">
            <a:extLst>
              <a:ext uri="{FF2B5EF4-FFF2-40B4-BE49-F238E27FC236}">
                <a16:creationId xmlns:a16="http://schemas.microsoft.com/office/drawing/2014/main" id="{F8069A3A-F73B-2A6B-6574-CC2F6EB0F0B6}"/>
              </a:ext>
            </a:extLst>
          </p:cNvPr>
          <p:cNvSpPr>
            <a:spLocks noGrp="1"/>
          </p:cNvSpPr>
          <p:nvPr>
            <p:ph type="body" sz="quarter" idx="17"/>
          </p:nvPr>
        </p:nvSpPr>
        <p:spPr/>
        <p:txBody>
          <a:bodyPr/>
          <a:lstStyle/>
          <a:p>
            <a:r>
              <a:rPr lang="en-US" b="0" dirty="0"/>
              <a:t>Cons</a:t>
            </a:r>
          </a:p>
        </p:txBody>
      </p:sp>
      <p:sp>
        <p:nvSpPr>
          <p:cNvPr id="5" name="Text Placeholder 4">
            <a:extLst>
              <a:ext uri="{FF2B5EF4-FFF2-40B4-BE49-F238E27FC236}">
                <a16:creationId xmlns:a16="http://schemas.microsoft.com/office/drawing/2014/main" id="{EC43D547-48D5-BD7B-7730-2E0178766941}"/>
              </a:ext>
            </a:extLst>
          </p:cNvPr>
          <p:cNvSpPr>
            <a:spLocks noGrp="1"/>
          </p:cNvSpPr>
          <p:nvPr>
            <p:ph type="body" sz="quarter" idx="15"/>
          </p:nvPr>
        </p:nvSpPr>
        <p:spPr>
          <a:xfrm>
            <a:off x="6397625" y="2084388"/>
            <a:ext cx="5219700" cy="3693319"/>
          </a:xfrm>
        </p:spPr>
        <p:txBody>
          <a:bodyPr/>
          <a:lstStyle/>
          <a:p>
            <a:pPr algn="l">
              <a:spcBef>
                <a:spcPts val="600"/>
              </a:spcBef>
              <a:spcAft>
                <a:spcPts val="600"/>
              </a:spcAft>
              <a:buFont typeface="Arial" panose="020B0604020202020204" pitchFamily="34" charset="0"/>
              <a:buChar char="•"/>
            </a:pPr>
            <a:r>
              <a:rPr lang="en-US" sz="2000" b="0" i="0" dirty="0">
                <a:solidFill>
                  <a:srgbClr val="424242"/>
                </a:solidFill>
                <a:effectLst/>
                <a:latin typeface="Segoe UI" panose="020B0502040204020203" pitchFamily="34" charset="0"/>
              </a:rPr>
              <a:t>Niche: not designed for generic dashboards or non-LLM use cases.</a:t>
            </a:r>
          </a:p>
          <a:p>
            <a:pPr algn="l">
              <a:spcBef>
                <a:spcPts val="600"/>
              </a:spcBef>
              <a:spcAft>
                <a:spcPts val="600"/>
              </a:spcAft>
              <a:buFont typeface="Arial" panose="020B0604020202020204" pitchFamily="34" charset="0"/>
              <a:buChar char="•"/>
            </a:pPr>
            <a:r>
              <a:rPr lang="en-US" sz="2000" b="0" i="0" dirty="0">
                <a:solidFill>
                  <a:srgbClr val="424242"/>
                </a:solidFill>
                <a:effectLst/>
                <a:latin typeface="Segoe UI" panose="020B0502040204020203" pitchFamily="34" charset="0"/>
              </a:rPr>
              <a:t>Small but growing community; less documentation and resources.</a:t>
            </a:r>
          </a:p>
          <a:p>
            <a:pPr algn="l">
              <a:spcBef>
                <a:spcPts val="600"/>
              </a:spcBef>
              <a:spcAft>
                <a:spcPts val="600"/>
              </a:spcAft>
              <a:buFont typeface="Arial" panose="020B0604020202020204" pitchFamily="34" charset="0"/>
              <a:buChar char="•"/>
            </a:pPr>
            <a:r>
              <a:rPr lang="en-US" sz="2000" b="0" i="0" dirty="0">
                <a:solidFill>
                  <a:srgbClr val="424242"/>
                </a:solidFill>
                <a:effectLst/>
                <a:latin typeface="Segoe UI" panose="020B0502040204020203" pitchFamily="34" charset="0"/>
              </a:rPr>
              <a:t>UI customization is more limited versus general frameworks.</a:t>
            </a:r>
          </a:p>
          <a:p>
            <a:pPr algn="l">
              <a:spcBef>
                <a:spcPts val="600"/>
              </a:spcBef>
              <a:spcAft>
                <a:spcPts val="600"/>
              </a:spcAft>
              <a:buFont typeface="Arial" panose="020B0604020202020204" pitchFamily="34" charset="0"/>
              <a:buChar char="•"/>
            </a:pPr>
            <a:r>
              <a:rPr lang="en-US" sz="2000" b="0" i="0" dirty="0">
                <a:solidFill>
                  <a:srgbClr val="424242"/>
                </a:solidFill>
                <a:effectLst/>
                <a:latin typeface="Segoe UI" panose="020B0502040204020203" pitchFamily="34" charset="0"/>
              </a:rPr>
              <a:t>Steeper learning for those new to LLM/inference pipelines.</a:t>
            </a:r>
          </a:p>
          <a:p>
            <a:pPr algn="l">
              <a:spcBef>
                <a:spcPts val="600"/>
              </a:spcBef>
              <a:spcAft>
                <a:spcPts val="600"/>
              </a:spcAft>
              <a:buFont typeface="Arial" panose="020B0604020202020204" pitchFamily="34" charset="0"/>
              <a:buChar char="•"/>
            </a:pPr>
            <a:r>
              <a:rPr lang="en-US" sz="2000" b="0" i="0" dirty="0">
                <a:solidFill>
                  <a:srgbClr val="424242"/>
                </a:solidFill>
                <a:effectLst/>
                <a:latin typeface="Segoe UI" panose="020B0502040204020203" pitchFamily="34" charset="0"/>
              </a:rPr>
              <a:t>Less flexible for arbitrary layouts or complex, non-conversational user experiences.</a:t>
            </a:r>
            <a:endParaRPr lang="en-US" sz="2000" dirty="0"/>
          </a:p>
        </p:txBody>
      </p:sp>
      <p:pic>
        <p:nvPicPr>
          <p:cNvPr id="2" name="Picture 1">
            <a:extLst>
              <a:ext uri="{FF2B5EF4-FFF2-40B4-BE49-F238E27FC236}">
                <a16:creationId xmlns:a16="http://schemas.microsoft.com/office/drawing/2014/main" id="{36A2ECFF-7241-6926-DE4E-0368C1AE9EBF}"/>
              </a:ext>
            </a:extLst>
          </p:cNvPr>
          <p:cNvPicPr>
            <a:picLocks noChangeAspect="1"/>
          </p:cNvPicPr>
          <p:nvPr/>
        </p:nvPicPr>
        <p:blipFill>
          <a:blip r:embed="rId3"/>
          <a:stretch>
            <a:fillRect/>
          </a:stretch>
        </p:blipFill>
        <p:spPr>
          <a:xfrm>
            <a:off x="9399633" y="371846"/>
            <a:ext cx="2639170" cy="637624"/>
          </a:xfrm>
          <a:prstGeom prst="rect">
            <a:avLst/>
          </a:prstGeom>
        </p:spPr>
      </p:pic>
    </p:spTree>
    <p:extLst>
      <p:ext uri="{BB962C8B-B14F-4D97-AF65-F5344CB8AC3E}">
        <p14:creationId xmlns:p14="http://schemas.microsoft.com/office/powerpoint/2010/main" val="42386757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439D2-5AFE-44E2-3A33-0398A544D341}"/>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BB4581B2-43A5-9BF7-5229-457DE9340538}"/>
              </a:ext>
            </a:extLst>
          </p:cNvPr>
          <p:cNvSpPr>
            <a:spLocks noGrp="1"/>
          </p:cNvSpPr>
          <p:nvPr>
            <p:ph type="title"/>
          </p:nvPr>
        </p:nvSpPr>
        <p:spPr/>
        <p:txBody>
          <a:bodyPr/>
          <a:lstStyle/>
          <a:p>
            <a:r>
              <a:rPr lang="en-US" b="0" dirty="0"/>
              <a:t>Build it Yourself</a:t>
            </a:r>
            <a:endParaRPr lang="en-US" dirty="0"/>
          </a:p>
        </p:txBody>
      </p:sp>
      <p:sp>
        <p:nvSpPr>
          <p:cNvPr id="6" name="Text Placeholder 5">
            <a:extLst>
              <a:ext uri="{FF2B5EF4-FFF2-40B4-BE49-F238E27FC236}">
                <a16:creationId xmlns:a16="http://schemas.microsoft.com/office/drawing/2014/main" id="{BF499E04-DE7F-FAE7-2A66-53D3365FF501}"/>
              </a:ext>
            </a:extLst>
          </p:cNvPr>
          <p:cNvSpPr>
            <a:spLocks noGrp="1"/>
          </p:cNvSpPr>
          <p:nvPr>
            <p:ph type="body" sz="quarter" idx="16"/>
          </p:nvPr>
        </p:nvSpPr>
        <p:spPr/>
        <p:txBody>
          <a:bodyPr/>
          <a:lstStyle/>
          <a:p>
            <a:r>
              <a:rPr lang="en-US" b="0" dirty="0"/>
              <a:t>Pros</a:t>
            </a:r>
          </a:p>
        </p:txBody>
      </p:sp>
      <p:sp>
        <p:nvSpPr>
          <p:cNvPr id="4" name="Text Placeholder 3">
            <a:extLst>
              <a:ext uri="{FF2B5EF4-FFF2-40B4-BE49-F238E27FC236}">
                <a16:creationId xmlns:a16="http://schemas.microsoft.com/office/drawing/2014/main" id="{0998A87C-4A1B-5439-2532-8491D7B924E1}"/>
              </a:ext>
            </a:extLst>
          </p:cNvPr>
          <p:cNvSpPr>
            <a:spLocks noGrp="1"/>
          </p:cNvSpPr>
          <p:nvPr>
            <p:ph type="body" sz="quarter" idx="14"/>
          </p:nvPr>
        </p:nvSpPr>
        <p:spPr>
          <a:xfrm>
            <a:off x="584200" y="2084388"/>
            <a:ext cx="5219700" cy="2831544"/>
          </a:xfrm>
        </p:spPr>
        <p:txBody>
          <a:bodyPr/>
          <a:lstStyle/>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Easiest way to create interfaces for ML models—minimal code for quick demos.</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Supports diverse input/output types (text, image, audio, video, sketch, etc.).</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Auto-generates shareable links and public endpoints—great for quick stakeholder feedback.</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Integrates easily into </a:t>
            </a:r>
            <a:r>
              <a:rPr lang="en-US" sz="1600" b="0" i="0" dirty="0" err="1">
                <a:solidFill>
                  <a:srgbClr val="424242"/>
                </a:solidFill>
                <a:effectLst/>
                <a:latin typeface="Segoe UI" panose="020B0502040204020203" pitchFamily="34" charset="0"/>
              </a:rPr>
              <a:t>Jupyter</a:t>
            </a:r>
            <a:r>
              <a:rPr lang="en-US" sz="1600" b="0" i="0" dirty="0">
                <a:solidFill>
                  <a:srgbClr val="424242"/>
                </a:solidFill>
                <a:effectLst/>
                <a:latin typeface="Segoe UI" panose="020B0502040204020203" pitchFamily="34" charset="0"/>
              </a:rPr>
              <a:t>, </a:t>
            </a:r>
            <a:r>
              <a:rPr lang="en-US" sz="1600" b="0" i="0" dirty="0" err="1">
                <a:solidFill>
                  <a:srgbClr val="424242"/>
                </a:solidFill>
                <a:effectLst/>
                <a:latin typeface="Segoe UI" panose="020B0502040204020203" pitchFamily="34" charset="0"/>
              </a:rPr>
              <a:t>Colab</a:t>
            </a:r>
            <a:r>
              <a:rPr lang="en-US" sz="1600" b="0" i="0" dirty="0">
                <a:solidFill>
                  <a:srgbClr val="424242"/>
                </a:solidFill>
                <a:effectLst/>
                <a:latin typeface="Segoe UI" panose="020B0502040204020203" pitchFamily="34" charset="0"/>
              </a:rPr>
              <a:t>, or plain Python scripts.</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Consistently updated, with growing industry adoption.</a:t>
            </a:r>
          </a:p>
        </p:txBody>
      </p:sp>
      <p:sp>
        <p:nvSpPr>
          <p:cNvPr id="12" name="Text Placeholder 11">
            <a:extLst>
              <a:ext uri="{FF2B5EF4-FFF2-40B4-BE49-F238E27FC236}">
                <a16:creationId xmlns:a16="http://schemas.microsoft.com/office/drawing/2014/main" id="{70C13CCD-7D6C-7261-E800-41A293E3A705}"/>
              </a:ext>
            </a:extLst>
          </p:cNvPr>
          <p:cNvSpPr>
            <a:spLocks noGrp="1"/>
          </p:cNvSpPr>
          <p:nvPr>
            <p:ph type="body" sz="quarter" idx="17"/>
          </p:nvPr>
        </p:nvSpPr>
        <p:spPr/>
        <p:txBody>
          <a:bodyPr/>
          <a:lstStyle/>
          <a:p>
            <a:r>
              <a:rPr lang="en-US" b="0" dirty="0"/>
              <a:t>Cons</a:t>
            </a:r>
          </a:p>
        </p:txBody>
      </p:sp>
      <p:sp>
        <p:nvSpPr>
          <p:cNvPr id="5" name="Text Placeholder 4">
            <a:extLst>
              <a:ext uri="{FF2B5EF4-FFF2-40B4-BE49-F238E27FC236}">
                <a16:creationId xmlns:a16="http://schemas.microsoft.com/office/drawing/2014/main" id="{E9447BA4-8468-D298-CCFC-DF845D7419DF}"/>
              </a:ext>
            </a:extLst>
          </p:cNvPr>
          <p:cNvSpPr>
            <a:spLocks noGrp="1"/>
          </p:cNvSpPr>
          <p:nvPr>
            <p:ph type="body" sz="quarter" idx="15"/>
          </p:nvPr>
        </p:nvSpPr>
        <p:spPr>
          <a:xfrm>
            <a:off x="6397625" y="2084388"/>
            <a:ext cx="5219700" cy="3077766"/>
          </a:xfrm>
        </p:spPr>
        <p:txBody>
          <a:bodyPr/>
          <a:lstStyle/>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Niche: not designed for generic dashboards or non-LLM use cases.</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Small but growing community; less documentation and resources.</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UI customization is more limited versus general frameworks.</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Steeper learning for those new to LLM/inference pipelines.</a:t>
            </a:r>
          </a:p>
          <a:p>
            <a:pPr algn="l">
              <a:spcBef>
                <a:spcPts val="600"/>
              </a:spcBef>
              <a:spcAft>
                <a:spcPts val="600"/>
              </a:spcAft>
              <a:buFont typeface="Arial" panose="020B0604020202020204" pitchFamily="34" charset="0"/>
              <a:buChar char="•"/>
            </a:pPr>
            <a:r>
              <a:rPr lang="en-US" sz="1600" b="0" i="0" dirty="0">
                <a:solidFill>
                  <a:srgbClr val="424242"/>
                </a:solidFill>
                <a:effectLst/>
                <a:latin typeface="Segoe UI" panose="020B0502040204020203" pitchFamily="34" charset="0"/>
              </a:rPr>
              <a:t>Less flexible for arbitrary layouts or complex, non-conversational user experiences.</a:t>
            </a:r>
            <a:endParaRPr lang="en-US" sz="1600" dirty="0"/>
          </a:p>
        </p:txBody>
      </p:sp>
      <p:pic>
        <p:nvPicPr>
          <p:cNvPr id="2" name="Picture 6" descr="Python Logo | 02 - PNG Logo Vector Brand Downloads (SVG, EPS)">
            <a:extLst>
              <a:ext uri="{FF2B5EF4-FFF2-40B4-BE49-F238E27FC236}">
                <a16:creationId xmlns:a16="http://schemas.microsoft.com/office/drawing/2014/main" id="{20E51654-B789-AE11-6CB5-D8B84CD30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4235" y="60274"/>
            <a:ext cx="1797765" cy="137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4106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12B20F-04A2-307C-C095-8F4C46170979}"/>
              </a:ext>
            </a:extLst>
          </p:cNvPr>
          <p:cNvSpPr>
            <a:spLocks noGrp="1"/>
          </p:cNvSpPr>
          <p:nvPr>
            <p:ph type="title"/>
          </p:nvPr>
        </p:nvSpPr>
        <p:spPr>
          <a:xfrm>
            <a:off x="588263" y="2896801"/>
            <a:ext cx="3590037" cy="1107996"/>
          </a:xfrm>
        </p:spPr>
        <p:txBody>
          <a:bodyPr/>
          <a:lstStyle/>
          <a:p>
            <a:r>
              <a:rPr lang="en-US" b="0" dirty="0"/>
              <a:t>Today we’ll use </a:t>
            </a:r>
            <a:r>
              <a:rPr lang="en-US" b="0" dirty="0" err="1"/>
              <a:t>Chainlit</a:t>
            </a:r>
            <a:endParaRPr lang="en-US" b="0" dirty="0"/>
          </a:p>
        </p:txBody>
      </p:sp>
      <p:pic>
        <p:nvPicPr>
          <p:cNvPr id="3" name="Picture Placeholder 2">
            <a:extLst>
              <a:ext uri="{FF2B5EF4-FFF2-40B4-BE49-F238E27FC236}">
                <a16:creationId xmlns:a16="http://schemas.microsoft.com/office/drawing/2014/main" id="{E7F41584-0CDE-4A7C-9759-B45751BDB4B7}"/>
              </a:ext>
            </a:extLst>
          </p:cNvPr>
          <p:cNvPicPr>
            <a:picLocks noGrp="1" noChangeAspect="1"/>
          </p:cNvPicPr>
          <p:nvPr>
            <p:ph type="pic" sz="quarter" idx="10"/>
          </p:nvPr>
        </p:nvPicPr>
        <p:blipFill>
          <a:blip r:embed="rId2"/>
          <a:stretch/>
        </p:blipFill>
        <p:spPr>
          <a:xfrm>
            <a:off x="5853539" y="1173644"/>
            <a:ext cx="4670188" cy="4036115"/>
          </a:xfrm>
          <a:effectLst>
            <a:outerShdw blurRad="241300" dist="304800" dir="2700000" sx="101000" sy="101000" algn="ctr" rotWithShape="0">
              <a:srgbClr val="000000">
                <a:alpha val="17000"/>
              </a:srgbClr>
            </a:outerShdw>
            <a:softEdge rad="25400"/>
          </a:effectLst>
        </p:spPr>
      </p:pic>
      <p:pic>
        <p:nvPicPr>
          <p:cNvPr id="2050" name="Picture 2" descr="Fire">
            <a:extLst>
              <a:ext uri="{FF2B5EF4-FFF2-40B4-BE49-F238E27FC236}">
                <a16:creationId xmlns:a16="http://schemas.microsoft.com/office/drawing/2014/main" id="{A4CF46EB-ACAC-C4AC-CDD9-314099098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976" y="3379136"/>
            <a:ext cx="476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538977"/>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255e9135-acb6-413d-8014-3858207eab07" xsi:nil="true"/>
    <lcf76f155ced4ddcb4097134ff3c332f xmlns="255e9135-acb6-413d-8014-3858207eab07">
      <Terms xmlns="http://schemas.microsoft.com/office/infopath/2007/PartnerControls"/>
    </lcf76f155ced4ddcb4097134ff3c332f>
    <SharedWithUsers xmlns="a4494d7a-ad2c-4b11-8dea-280127f8418e">
      <UserInfo>
        <DisplayName>Brand Central Administrators</DisplayName>
        <AccountId>2570</AccountId>
        <AccountType/>
      </UserInfo>
      <UserInfo>
        <DisplayName>Teresa Conte</DisplayName>
        <AccountId>563</AccountId>
        <AccountType/>
      </UserInfo>
      <UserInfo>
        <DisplayName>Nannette Sperling (Synaxis Corporation)</DisplayName>
        <AccountId>565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5C2B9021A22FC4C82FF99EC65766ED0" ma:contentTypeVersion="20" ma:contentTypeDescription="Create a new document." ma:contentTypeScope="" ma:versionID="9da7f44f7bc0c47e637d8ceae23e1e93">
  <xsd:schema xmlns:xsd="http://www.w3.org/2001/XMLSchema" xmlns:xs="http://www.w3.org/2001/XMLSchema" xmlns:p="http://schemas.microsoft.com/office/2006/metadata/properties" xmlns:ns1="http://schemas.microsoft.com/sharepoint/v3" xmlns:ns2="255e9135-acb6-413d-8014-3858207eab07" xmlns:ns3="a4494d7a-ad2c-4b11-8dea-280127f8418e" xmlns:ns4="230e9df3-be65-4c73-a93b-d1236ebd677e" targetNamespace="http://schemas.microsoft.com/office/2006/metadata/properties" ma:root="true" ma:fieldsID="31291647c0747e3ff3c6be7e5ea34989" ns1:_="" ns2:_="" ns3:_="" ns4:_="">
    <xsd:import namespace="http://schemas.microsoft.com/sharepoint/v3"/>
    <xsd:import namespace="255e9135-acb6-413d-8014-3858207eab07"/>
    <xsd:import namespace="a4494d7a-ad2c-4b11-8dea-280127f8418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5e9135-acb6-413d-8014-3858207eab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494d7a-ad2c-4b11-8dea-280127f8418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2ed99a2d-f583-4356-ba8a-4aee971188b3}" ma:internalName="TaxCatchAll" ma:showField="CatchAllData" ma:web="a4494d7a-ad2c-4b11-8dea-280127f841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ebe725d4-5a61-4827-9af4-da8e7f768b99"/>
    <ds:schemaRef ds:uri="http://schemas.microsoft.com/sharepoint/v3"/>
    <ds:schemaRef ds:uri="http://www.w3.org/XML/1998/namespace"/>
    <ds:schemaRef ds:uri="http://schemas.microsoft.com/office/infopath/2007/PartnerControls"/>
    <ds:schemaRef ds:uri="http://schemas.microsoft.com/office/2006/metadata/properties"/>
    <ds:schemaRef ds:uri="http://purl.org/dc/terms/"/>
    <ds:schemaRef ds:uri="http://schemas.openxmlformats.org/package/2006/metadata/core-properties"/>
    <ds:schemaRef ds:uri="http://schemas.microsoft.com/office/2006/documentManagement/types"/>
    <ds:schemaRef ds:uri="230e9df3-be65-4c73-a93b-d1236ebd677e"/>
    <ds:schemaRef ds:uri="a647c833-fbf3-42d0-9d1a-fdc4c4d8b08f"/>
    <ds:schemaRef ds:uri="http://purl.org/dc/dcmitype/"/>
    <ds:schemaRef ds:uri="255e9135-acb6-413d-8014-3858207eab07"/>
    <ds:schemaRef ds:uri="a4494d7a-ad2c-4b11-8dea-280127f8418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DF23C8F-38A0-41C4-941E-F221D54D7B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55e9135-acb6-413d-8014-3858207eab07"/>
    <ds:schemaRef ds:uri="a4494d7a-ad2c-4b11-8dea-280127f8418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223</TotalTime>
  <Words>1833</Words>
  <Application>Microsoft Office PowerPoint</Application>
  <PresentationFormat>Widescreen</PresentationFormat>
  <Paragraphs>186</Paragraphs>
  <Slides>16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Segoe Sans Text Semibold</vt:lpstr>
      <vt:lpstr>Wingdings</vt:lpstr>
      <vt:lpstr>Arial</vt:lpstr>
      <vt:lpstr>Calibri</vt:lpstr>
      <vt:lpstr>Segoe Sans Text</vt:lpstr>
      <vt:lpstr>Consolas</vt:lpstr>
      <vt:lpstr>Segoe UI</vt:lpstr>
      <vt:lpstr>Azure 2023 Template</vt:lpstr>
      <vt:lpstr>Building GUIs and Generating Generative Videos</vt:lpstr>
      <vt:lpstr>Agenda</vt:lpstr>
      <vt:lpstr>Telling Engaging Stories via Graphics</vt:lpstr>
      <vt:lpstr>What are our options?</vt:lpstr>
      <vt:lpstr>Streamlit</vt:lpstr>
      <vt:lpstr>Chainlit</vt:lpstr>
      <vt:lpstr>Gradio</vt:lpstr>
      <vt:lpstr>Build it Yourself</vt:lpstr>
      <vt:lpstr>Today we’ll use Chainlit</vt:lpstr>
      <vt:lpstr>From text to video</vt:lpstr>
      <vt:lpstr>Sora</vt:lpstr>
      <vt:lpstr>Edges of Sora to be aware of</vt:lpstr>
      <vt:lpstr>Edges of Sora to be aware of</vt:lpstr>
      <vt:lpstr>Break</vt:lpstr>
      <vt:lpstr>Scenario &amp; Build</vt:lpstr>
      <vt:lpstr>Hands-on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&lt;Event name&gt;</dc:subject>
  <dc:creator>Rashed Talukder</dc:creator>
  <cp:keywords/>
  <dc:description/>
  <cp:lastModifiedBy>Rashed Talukder</cp:lastModifiedBy>
  <cp:revision>10</cp:revision>
  <cp:lastPrinted>2023-02-15T20:48:24Z</cp:lastPrinted>
  <dcterms:created xsi:type="dcterms:W3CDTF">2025-04-17T20:57:29Z</dcterms:created>
  <dcterms:modified xsi:type="dcterms:W3CDTF">2025-04-18T14:45:31Z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0x010100D5C2B9021A22FC4C82FF99EC65766ED0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